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5" r:id="rId1"/>
    <p:sldMasterId id="2147483667" r:id="rId2"/>
  </p:sldMasterIdLst>
  <p:notesMasterIdLst>
    <p:notesMasterId r:id="rId38"/>
  </p:notesMasterIdLst>
  <p:handoutMasterIdLst>
    <p:handoutMasterId r:id="rId39"/>
  </p:handoutMasterIdLst>
  <p:sldIdLst>
    <p:sldId id="348" r:id="rId3"/>
    <p:sldId id="369" r:id="rId4"/>
    <p:sldId id="351" r:id="rId5"/>
    <p:sldId id="312" r:id="rId6"/>
    <p:sldId id="258" r:id="rId7"/>
    <p:sldId id="352" r:id="rId8"/>
    <p:sldId id="319" r:id="rId9"/>
    <p:sldId id="297" r:id="rId10"/>
    <p:sldId id="358" r:id="rId11"/>
    <p:sldId id="295" r:id="rId12"/>
    <p:sldId id="323" r:id="rId13"/>
    <p:sldId id="359" r:id="rId14"/>
    <p:sldId id="360" r:id="rId15"/>
    <p:sldId id="361" r:id="rId16"/>
    <p:sldId id="371" r:id="rId17"/>
    <p:sldId id="373" r:id="rId18"/>
    <p:sldId id="374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362" r:id="rId27"/>
    <p:sldId id="364" r:id="rId28"/>
    <p:sldId id="363" r:id="rId29"/>
    <p:sldId id="365" r:id="rId30"/>
    <p:sldId id="366" r:id="rId31"/>
    <p:sldId id="367" r:id="rId32"/>
    <p:sldId id="368" r:id="rId33"/>
    <p:sldId id="370" r:id="rId34"/>
    <p:sldId id="354" r:id="rId35"/>
    <p:sldId id="264" r:id="rId36"/>
    <p:sldId id="283" r:id="rId37"/>
  </p:sldIdLst>
  <p:sldSz cx="9144000" cy="6858000" type="screen4x3"/>
  <p:notesSz cx="7004050" cy="9290050"/>
  <p:defaultTextStyle>
    <a:defPPr>
      <a:defRPr lang="en-CA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2B2B2"/>
    <a:srgbClr val="C0C0C0"/>
    <a:srgbClr val="969696"/>
    <a:srgbClr val="9900FF"/>
    <a:srgbClr val="FF0000"/>
    <a:srgbClr val="3333CC"/>
    <a:srgbClr val="99FFCC"/>
    <a:srgbClr val="E6E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84" autoAdjust="0"/>
  </p:normalViewPr>
  <p:slideViewPr>
    <p:cSldViewPr>
      <p:cViewPr varScale="1">
        <p:scale>
          <a:sx n="80" d="100"/>
          <a:sy n="80" d="100"/>
        </p:scale>
        <p:origin x="-1272" y="-112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640" y="-112"/>
      </p:cViewPr>
      <p:guideLst>
        <p:guide orient="horz" pos="2926"/>
        <p:guide pos="220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algn="l" defTabSz="881063"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7163" y="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algn="r" defTabSz="881063"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4913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algn="l" defTabSz="881063"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7163" y="8824913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algn="r" defTabSz="881063" eaLnBrk="1" hangingPunct="1">
              <a:defRPr sz="1200"/>
            </a:lvl1pPr>
          </a:lstStyle>
          <a:p>
            <a:fld id="{7287DF39-9D83-BD4A-AD64-22E9F88AD45C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7589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3" tIns="47702" rIns="95403" bIns="47702" numCol="1" anchor="t" anchorCtr="0" compatLnSpc="1">
            <a:prstTxWarp prst="textNoShape">
              <a:avLst/>
            </a:prstTxWarp>
          </a:bodyPr>
          <a:lstStyle>
            <a:lvl1pPr algn="l" defTabSz="954088" eaLnBrk="1" hangingPunct="1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3" y="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3" tIns="47702" rIns="95403" bIns="47702" numCol="1" anchor="t" anchorCtr="0" compatLnSpc="1">
            <a:prstTxWarp prst="textNoShape">
              <a:avLst/>
            </a:prstTxWarp>
          </a:bodyPr>
          <a:lstStyle>
            <a:lvl1pPr algn="r" defTabSz="954088" eaLnBrk="1" hangingPunct="1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45025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1663"/>
            <a:ext cx="56038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3" tIns="47702" rIns="95403" bIns="47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4913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3" tIns="47702" rIns="95403" bIns="47702" numCol="1" anchor="b" anchorCtr="0" compatLnSpc="1">
            <a:prstTxWarp prst="textNoShape">
              <a:avLst/>
            </a:prstTxWarp>
          </a:bodyPr>
          <a:lstStyle>
            <a:lvl1pPr algn="l" defTabSz="954088" eaLnBrk="1" hangingPunct="1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3" y="8824913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3" tIns="47702" rIns="95403" bIns="47702" numCol="1" anchor="b" anchorCtr="0" compatLnSpc="1">
            <a:prstTxWarp prst="textNoShape">
              <a:avLst/>
            </a:prstTxWarp>
          </a:bodyPr>
          <a:lstStyle>
            <a:lvl1pPr algn="r" defTabSz="954088" eaLnBrk="1" hangingPunct="1">
              <a:defRPr sz="1300"/>
            </a:lvl1pPr>
          </a:lstStyle>
          <a:p>
            <a:fld id="{B62F5D1E-43C8-3B4D-8B1D-B0DA6C0E3E4F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1573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F671264-A406-C048-A438-60D1A884A0B7}" type="slidenum">
              <a:rPr lang="en-CA" sz="1300"/>
              <a:pPr/>
              <a:t>4</a:t>
            </a:fld>
            <a:endParaRPr lang="en-CA" sz="13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3438" cy="3482975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868C2C-20BB-294A-A31C-7CEB76B35BEB}" type="slidenum">
              <a:rPr lang="en-CA" sz="1300"/>
              <a:pPr/>
              <a:t>34</a:t>
            </a:fld>
            <a:endParaRPr lang="en-CA" sz="13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3438" cy="348297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/>
              <a:t>Minimum is a vector</a:t>
            </a:r>
          </a:p>
          <a:p>
            <a:pPr eaLnBrk="1" hangingPunct="1">
              <a:buFontTx/>
              <a:buChar char="-"/>
            </a:pPr>
            <a:r>
              <a:rPr lang="en-US"/>
              <a:t>Base address and stride registers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740704A-FD66-F346-B622-EFDCAD07609A}" type="slidenum">
              <a:rPr lang="en-CA" sz="1300"/>
              <a:pPr/>
              <a:t>35</a:t>
            </a:fld>
            <a:endParaRPr lang="en-CA" sz="13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3438" cy="348297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E85618-045E-F745-9A26-6DDDD8BA0FCF}" type="slidenum">
              <a:rPr lang="en-CA" sz="1300"/>
              <a:pPr/>
              <a:t>5</a:t>
            </a:fld>
            <a:endParaRPr lang="en-CA" sz="13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3438" cy="348297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/>
              <a:t>Long vectors of 32 and above</a:t>
            </a:r>
          </a:p>
          <a:p>
            <a:pPr eaLnBrk="1" hangingPunct="1">
              <a:buFontTx/>
              <a:buChar char="-"/>
            </a:pPr>
            <a:r>
              <a:rPr lang="en-US"/>
              <a:t>Vector addressing</a:t>
            </a:r>
          </a:p>
          <a:p>
            <a:pPr lvl="1" eaLnBrk="1" hangingPunct="1">
              <a:buFontTx/>
              <a:buChar char="-"/>
            </a:pPr>
            <a:r>
              <a:rPr lang="en-US"/>
              <a:t>Efficient way to gather data</a:t>
            </a:r>
          </a:p>
          <a:p>
            <a:pPr lvl="1" eaLnBrk="1" hangingPunct="1">
              <a:buFontTx/>
              <a:buChar char="-"/>
            </a:pPr>
            <a:r>
              <a:rPr lang="en-US"/>
              <a:t>Eliminates pack/unpack instructions</a:t>
            </a:r>
          </a:p>
          <a:p>
            <a:pPr eaLnBrk="1" hangingPunct="1">
              <a:buFontTx/>
              <a:buChar char="-"/>
            </a:pPr>
            <a:r>
              <a:rPr lang="en-US"/>
              <a:t>Will be discussed more on the next slide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D8B6992-1F2F-7F4E-8F6A-7A7FBCD7AAED}" type="slidenum">
              <a:rPr lang="en-CA" sz="1300"/>
              <a:pPr/>
              <a:t>6</a:t>
            </a:fld>
            <a:endParaRPr lang="en-CA" sz="13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3438" cy="348297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/>
              <a:t>Scalable to different maximum vector lengths and numbers of parallel pipelines</a:t>
            </a:r>
          </a:p>
          <a:p>
            <a:pPr eaLnBrk="1" hangingPunct="1">
              <a:buFontTx/>
              <a:buChar char="-"/>
            </a:pPr>
            <a:r>
              <a:rPr lang="en-US"/>
              <a:t>Regular, makes it easy to accelerate</a:t>
            </a:r>
          </a:p>
          <a:p>
            <a:pPr eaLnBrk="1" hangingPunct="1">
              <a:buFontTx/>
              <a:buChar char="-"/>
            </a:pPr>
            <a:r>
              <a:rPr lang="en-US"/>
              <a:t>Shown by Berkeley VIRAM vector processor project to work better than SS and VLIW in data-parallel embedded workload</a:t>
            </a:r>
          </a:p>
          <a:p>
            <a:pPr eaLnBrk="1" hangingPunct="1">
              <a:buFontTx/>
              <a:buChar char="-"/>
            </a:pPr>
            <a:endParaRPr lang="en-US"/>
          </a:p>
          <a:p>
            <a:pPr eaLnBrk="1" hangingPunct="1">
              <a:buFontTx/>
              <a:buChar char="-"/>
            </a:pPr>
            <a:r>
              <a:rPr lang="en-US"/>
              <a:t>Soft vector processor abstracts FPGA resources</a:t>
            </a:r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531A873-02D4-1649-B971-26963DEE5C67}" type="slidenum">
              <a:rPr lang="en-CA" sz="1300"/>
              <a:pPr/>
              <a:t>8</a:t>
            </a:fld>
            <a:endParaRPr lang="en-CA" sz="13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3438" cy="3482975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994B0D-940C-3048-A4D6-DBA1DBE03676}" type="slidenum">
              <a:rPr lang="en-CA" sz="1300"/>
              <a:pPr/>
              <a:t>10</a:t>
            </a:fld>
            <a:endParaRPr lang="en-CA" sz="13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3438" cy="34829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/>
              <a:t>Allows area customization according to application requirements</a:t>
            </a:r>
          </a:p>
          <a:p>
            <a:pPr eaLnBrk="1" hangingPunct="1">
              <a:buFontTx/>
              <a:buChar char="-"/>
            </a:pPr>
            <a:r>
              <a:rPr lang="en-US"/>
              <a:t>Will discuss customizable aspects in a later slide</a:t>
            </a:r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Start with double pumped memory to allow exclusive port for concurrent DMA access, hides memory latency. Then do animation.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56472" indent="-290951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63803" indent="-232761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29324" indent="-232761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94845" indent="-232761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60366" indent="-232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25887" indent="-232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91408" indent="-232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56929" indent="-232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920DD72-2BC2-434B-976A-823BFE8C44F2}" type="slidenum">
              <a:rPr lang="en-US"/>
              <a:pPr eaLnBrk="1" hangingPunct="1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Build new table, only only nios, v1, v32, and v32/nios speedup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56472" indent="-290951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63803" indent="-232761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29324" indent="-232761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94845" indent="-232761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60366" indent="-232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25887" indent="-232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91408" indent="-232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56929" indent="-2327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0BCC2B0-42DB-294E-AA16-5412EEB77958}" type="slidenum">
              <a:rPr lang="en-US"/>
              <a:pPr eaLnBrk="1" hangingPunct="1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531A873-02D4-1649-B971-26963DEE5C67}" type="slidenum">
              <a:rPr lang="en-CA" sz="1300"/>
              <a:pPr/>
              <a:t>15</a:t>
            </a:fld>
            <a:endParaRPr lang="en-CA" sz="13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3438" cy="3482975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40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3D6982-C174-4140-935D-5C1DE70775BE}" type="slidenum">
              <a:rPr lang="en-CA" sz="1300"/>
              <a:pPr/>
              <a:t>33</a:t>
            </a:fld>
            <a:endParaRPr lang="en-CA" sz="13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3438" cy="3482975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F19F6-FAC7-2049-A87F-FFCC500BE8E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8238778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1B63A0-B615-0140-BA88-7BC13148FB4A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365948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5EC74-6E1A-FE4D-B468-2405B9395F83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8249103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C9B3E-28D3-BE4F-9D26-A8A1C0EA5CEC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6211719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674B7-A130-294D-979C-569AE3732B0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1672100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4D956A-2C7D-474C-8BC7-F87DBED0670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2940956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C4F94-DD2B-5142-8B22-45D7AEB0EB0B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4210800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4D7534-7C2C-A84D-99EE-0C4E2BCFCD55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5098808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8A042F-4F27-304F-B266-F7EFF5A0E863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0633640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22921F-328B-354E-9DAD-E45001222A82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4511210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155D0-F53F-0544-9763-A0FEECBAB3F2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2429850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A76D3C-FA0A-EC42-9D61-95A0A2883383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693182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FBB0C-7820-AA4C-8C00-4D5B77E0B06A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2359192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1C54CD-9C46-F942-81D2-60EBA3F2747C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2656625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9B06E6-C012-4D40-9836-096A9613C19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8795914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34788-F587-6749-A120-AF57710A8E81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5831668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E0C99C-B92E-9746-AED8-CA95CCFFCE22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51445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E8BEA-D94C-AF49-A533-BFC1F8CC732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5957062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B9F07-9DF2-0745-A3F2-615117D8EAA1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7726585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DE0C98-FA6D-E74D-BB77-A1CDD3E0028E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7614426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B9CF7-802C-674E-9D44-14796A54CA0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8321110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5AD651-11B2-4D46-BAE8-B7BB1BA99B3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2084318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7F1F4-B8DB-B646-B6FB-154F89137F9B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4155173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58272-2B86-3448-A24A-73662B781CEB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7517801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E624EA-E11B-B143-B480-2BF1FDF8AC3B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0927218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70D9C-BCEE-7942-9334-4A3E58A56A0C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9706151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1325D-3F8E-4C48-995D-A3F18A3BB76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0473080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Verdana" charset="0"/>
              </a:defRPr>
            </a:lvl1pPr>
          </a:lstStyle>
          <a:p>
            <a:fld id="{B714C0BD-C5BD-ED4B-9468-AADD7E2DEA83}" type="slidenum">
              <a:rPr lang="en-CA"/>
              <a:pPr/>
              <a:t>‹#›</a:t>
            </a:fld>
            <a:endParaRPr lang="en-CA"/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>
              <a:latin typeface="Times New Roman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p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p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0"/>
        <a:buChar char="§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25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Verdana" charset="0"/>
              </a:defRPr>
            </a:lvl1pPr>
          </a:lstStyle>
          <a:p>
            <a:fld id="{E54C41A4-AD85-804D-AAAD-4923EA2445F2}" type="slidenum">
              <a:rPr lang="en-CA"/>
              <a:pPr/>
              <a:t>‹#›</a:t>
            </a:fld>
            <a:endParaRPr lang="en-CA"/>
          </a:p>
        </p:txBody>
      </p:sp>
      <p:sp>
        <p:nvSpPr>
          <p:cNvPr id="225291" name="Rectangle 11"/>
          <p:cNvSpPr>
            <a:spLocks noChangeArrowheads="1"/>
          </p:cNvSpPr>
          <p:nvPr userDrawn="1"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225292" name="Rectangle 12"/>
          <p:cNvSpPr>
            <a:spLocks noChangeArrowheads="1"/>
          </p:cNvSpPr>
          <p:nvPr userDrawn="1"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225293" name="Rectangle 13"/>
          <p:cNvSpPr>
            <a:spLocks noChangeArrowheads="1"/>
          </p:cNvSpPr>
          <p:nvPr userDrawn="1"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>
              <a:latin typeface="Times New Roman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p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p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0"/>
        <a:buChar char="§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6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VEGAS: A Soft Vector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Aaron Severance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Some slides from Prof. Guy Lemieux and Chris Chou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6D3C-FA0A-EC42-9D61-95A0A2883383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50213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DF358A9-60DA-634A-BF68-2FE6CB6E049A}" type="slidenum">
              <a:rPr lang="en-CA" sz="1000">
                <a:latin typeface="Verdana" charset="0"/>
              </a:rPr>
              <a:pPr/>
              <a:t>10</a:t>
            </a:fld>
            <a:endParaRPr lang="en-CA" sz="1000">
              <a:latin typeface="Verdana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Key Features of VEGAS</a:t>
            </a:r>
            <a:endParaRPr lang="en-US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Configurable </a:t>
            </a:r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vector </a:t>
            </a: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processor</a:t>
            </a:r>
          </a:p>
          <a:p>
            <a:pPr lvl="1" eaLnBrk="1" hangingPunct="1"/>
            <a:endParaRPr lang="en-US" dirty="0" smtClean="0">
              <a:latin typeface="Verdana" charset="0"/>
              <a:ea typeface="ＭＳ Ｐゴシック" charset="0"/>
            </a:endParaRPr>
          </a:p>
          <a:p>
            <a:pPr lvl="1" eaLnBrk="1" hangingPunct="1"/>
            <a:r>
              <a:rPr lang="en-US" dirty="0" smtClean="0">
                <a:latin typeface="Verdana" charset="0"/>
                <a:ea typeface="ＭＳ Ｐゴシック" charset="0"/>
              </a:rPr>
              <a:t>Selectable </a:t>
            </a:r>
            <a:r>
              <a:rPr lang="en-US" dirty="0">
                <a:latin typeface="Verdana" charset="0"/>
                <a:ea typeface="ＭＳ Ｐゴシック" charset="0"/>
              </a:rPr>
              <a:t>performance/area </a:t>
            </a:r>
            <a:r>
              <a:rPr lang="en-US" dirty="0" smtClean="0">
                <a:latin typeface="Verdana" charset="0"/>
                <a:ea typeface="ＭＳ Ｐゴシック" charset="0"/>
              </a:rPr>
              <a:t>tradeoff</a:t>
            </a:r>
          </a:p>
          <a:p>
            <a:pPr lvl="2" eaLnBrk="1" hangingPunct="1"/>
            <a:r>
              <a:rPr lang="en-US" dirty="0" smtClean="0">
                <a:latin typeface="Verdana" charset="0"/>
                <a:ea typeface="ＭＳ Ｐゴシック" charset="0"/>
              </a:rPr>
              <a:t>Working in FPGA: 1 lane … 128 lanes</a:t>
            </a:r>
          </a:p>
          <a:p>
            <a:pPr lvl="2" eaLnBrk="1" hangingPunct="1"/>
            <a:r>
              <a:rPr lang="en-US" dirty="0" smtClean="0">
                <a:latin typeface="Verdana" charset="0"/>
                <a:ea typeface="ＭＳ Ｐゴシック" charset="0"/>
              </a:rPr>
              <a:t>More lanes possible</a:t>
            </a:r>
            <a:endParaRPr lang="en-US" dirty="0">
              <a:latin typeface="Verdana" charset="0"/>
              <a:ea typeface="ＭＳ Ｐゴシック" charset="0"/>
            </a:endParaRPr>
          </a:p>
          <a:p>
            <a:pPr lvl="1" eaLnBrk="1" hangingPunct="1"/>
            <a:endParaRPr lang="en-US" dirty="0" smtClean="0">
              <a:latin typeface="Verdana" charset="0"/>
              <a:ea typeface="ＭＳ Ｐゴシック" charset="0"/>
            </a:endParaRPr>
          </a:p>
          <a:p>
            <a:pPr lvl="1" eaLnBrk="1" hangingPunct="1"/>
            <a:r>
              <a:rPr lang="en-US" dirty="0" err="1" smtClean="0">
                <a:latin typeface="Verdana" charset="0"/>
                <a:ea typeface="ＭＳ Ｐゴシック" charset="0"/>
              </a:rPr>
              <a:t>Fracturable</a:t>
            </a:r>
            <a:r>
              <a:rPr lang="en-US" dirty="0" smtClean="0">
                <a:latin typeface="Verdana" charset="0"/>
                <a:ea typeface="ＭＳ Ｐゴシック" charset="0"/>
              </a:rPr>
              <a:t> </a:t>
            </a:r>
            <a:r>
              <a:rPr lang="en-US" dirty="0">
                <a:latin typeface="Verdana" charset="0"/>
                <a:ea typeface="ＭＳ Ｐゴシック" charset="0"/>
              </a:rPr>
              <a:t>ALUs: 1x32, 2x16, </a:t>
            </a:r>
            <a:r>
              <a:rPr lang="en-US" dirty="0" smtClean="0">
                <a:latin typeface="Verdana" charset="0"/>
                <a:ea typeface="ＭＳ Ｐゴシック" charset="0"/>
              </a:rPr>
              <a:t>4x8 </a:t>
            </a:r>
          </a:p>
          <a:p>
            <a:pPr lvl="1" eaLnBrk="1" hangingPunct="1"/>
            <a:endParaRPr lang="en-US" dirty="0" smtClean="0">
              <a:latin typeface="Verdana" charset="0"/>
              <a:ea typeface="ＭＳ Ｐゴシック" charset="0"/>
            </a:endParaRPr>
          </a:p>
          <a:p>
            <a:pPr lvl="1" eaLnBrk="1" hangingPunct="1"/>
            <a:r>
              <a:rPr lang="en-US" dirty="0" smtClean="0">
                <a:latin typeface="Verdana" charset="0"/>
                <a:ea typeface="ＭＳ Ｐゴシック" charset="0"/>
              </a:rPr>
              <a:t>Scratchpad</a:t>
            </a:r>
            <a:r>
              <a:rPr lang="en-US" dirty="0">
                <a:latin typeface="Verdana" charset="0"/>
                <a:ea typeface="ＭＳ Ｐゴシック" charset="0"/>
              </a:rPr>
              <a:t>-based “register file”</a:t>
            </a:r>
          </a:p>
          <a:p>
            <a:pPr lvl="2" eaLnBrk="1" hangingPunct="1"/>
            <a:r>
              <a:rPr lang="en-US" dirty="0">
                <a:latin typeface="Verdana" charset="0"/>
                <a:ea typeface="ＭＳ Ｐゴシック" charset="0"/>
              </a:rPr>
              <a:t>Very long vectors</a:t>
            </a:r>
          </a:p>
          <a:p>
            <a:pPr lvl="2" eaLnBrk="1" hangingPunct="1"/>
            <a:r>
              <a:rPr lang="en-US" dirty="0">
                <a:latin typeface="Verdana" charset="0"/>
                <a:ea typeface="ＭＳ Ｐゴシック" charset="0"/>
              </a:rPr>
              <a:t>Explicitly managed memory communication</a:t>
            </a:r>
          </a:p>
          <a:p>
            <a:pPr lvl="1" eaLnBrk="1" hangingPunct="1"/>
            <a:endParaRPr lang="en-US" dirty="0">
              <a:latin typeface="Verdana" charset="0"/>
              <a:ea typeface="ＭＳ Ｐゴシック" charset="0"/>
            </a:endParaRPr>
          </a:p>
          <a:p>
            <a:pPr eaLnBrk="1" hangingPunct="1"/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 descr="vector_core_str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456247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22"/>
          <p:cNvSpPr>
            <a:spLocks noChangeArrowheads="1"/>
          </p:cNvSpPr>
          <p:nvPr/>
        </p:nvSpPr>
        <p:spPr bwMode="auto">
          <a:xfrm>
            <a:off x="3124200" y="762000"/>
            <a:ext cx="838200" cy="579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0146E7F-61C2-C241-BE6A-2C98DDB66D7F}" type="slidenum">
              <a:rPr lang="en-CA" sz="1000">
                <a:latin typeface="Verdana" charset="0"/>
              </a:rPr>
              <a:pPr/>
              <a:t>11</a:t>
            </a:fld>
            <a:endParaRPr lang="en-CA" sz="1000">
              <a:latin typeface="Verdana" charset="0"/>
            </a:endParaRPr>
          </a:p>
        </p:txBody>
      </p:sp>
      <p:sp>
        <p:nvSpPr>
          <p:cNvPr id="233480" name="Text Box 8"/>
          <p:cNvSpPr txBox="1">
            <a:spLocks noChangeArrowheads="1"/>
          </p:cNvSpPr>
          <p:nvPr/>
        </p:nvSpPr>
        <p:spPr bwMode="auto">
          <a:xfrm>
            <a:off x="3648075" y="852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3333CC"/>
                </a:solidFill>
              </a:rPr>
              <a:t>0</a:t>
            </a:r>
          </a:p>
        </p:txBody>
      </p:sp>
      <p:sp>
        <p:nvSpPr>
          <p:cNvPr id="233481" name="Text Box 9"/>
          <p:cNvSpPr txBox="1">
            <a:spLocks noChangeArrowheads="1"/>
          </p:cNvSpPr>
          <p:nvPr/>
        </p:nvSpPr>
        <p:spPr bwMode="auto">
          <a:xfrm>
            <a:off x="3648075" y="1614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3333CC"/>
                </a:solidFill>
              </a:rPr>
              <a:t>0</a:t>
            </a:r>
          </a:p>
        </p:txBody>
      </p:sp>
      <p:sp>
        <p:nvSpPr>
          <p:cNvPr id="233482" name="Text Box 10"/>
          <p:cNvSpPr txBox="1">
            <a:spLocks noChangeArrowheads="1"/>
          </p:cNvSpPr>
          <p:nvPr/>
        </p:nvSpPr>
        <p:spPr bwMode="auto">
          <a:xfrm>
            <a:off x="3648075" y="2590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3333CC"/>
                </a:solidFill>
              </a:rPr>
              <a:t>1</a:t>
            </a:r>
          </a:p>
        </p:txBody>
      </p:sp>
      <p:sp>
        <p:nvSpPr>
          <p:cNvPr id="233483" name="Text Box 11"/>
          <p:cNvSpPr txBox="1">
            <a:spLocks noChangeArrowheads="1"/>
          </p:cNvSpPr>
          <p:nvPr/>
        </p:nvSpPr>
        <p:spPr bwMode="auto">
          <a:xfrm>
            <a:off x="3648075" y="3352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3333CC"/>
                </a:solidFill>
              </a:rPr>
              <a:t>1</a:t>
            </a:r>
          </a:p>
        </p:txBody>
      </p:sp>
      <p:sp>
        <p:nvSpPr>
          <p:cNvPr id="233486" name="Text Box 14"/>
          <p:cNvSpPr txBox="1">
            <a:spLocks noChangeArrowheads="1"/>
          </p:cNvSpPr>
          <p:nvPr/>
        </p:nvSpPr>
        <p:spPr bwMode="auto">
          <a:xfrm>
            <a:off x="3648075" y="5105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3333CC"/>
                </a:solidFill>
              </a:rPr>
              <a:t>3</a:t>
            </a:r>
          </a:p>
        </p:txBody>
      </p:sp>
      <p:sp>
        <p:nvSpPr>
          <p:cNvPr id="233487" name="Text Box 15"/>
          <p:cNvSpPr txBox="1">
            <a:spLocks noChangeArrowheads="1"/>
          </p:cNvSpPr>
          <p:nvPr/>
        </p:nvSpPr>
        <p:spPr bwMode="auto">
          <a:xfrm>
            <a:off x="3648075" y="5867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3333CC"/>
                </a:solidFill>
              </a:rPr>
              <a:t>3</a:t>
            </a:r>
          </a:p>
        </p:txBody>
      </p:sp>
      <p:sp>
        <p:nvSpPr>
          <p:cNvPr id="233488" name="Text Box 16"/>
          <p:cNvSpPr txBox="1">
            <a:spLocks noChangeArrowheads="1"/>
          </p:cNvSpPr>
          <p:nvPr/>
        </p:nvSpPr>
        <p:spPr bwMode="auto">
          <a:xfrm>
            <a:off x="3425825" y="852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3333CC"/>
                </a:solidFill>
              </a:rPr>
              <a:t>4</a:t>
            </a:r>
          </a:p>
        </p:txBody>
      </p:sp>
      <p:sp>
        <p:nvSpPr>
          <p:cNvPr id="233489" name="Text Box 17"/>
          <p:cNvSpPr txBox="1">
            <a:spLocks noChangeArrowheads="1"/>
          </p:cNvSpPr>
          <p:nvPr/>
        </p:nvSpPr>
        <p:spPr bwMode="auto">
          <a:xfrm>
            <a:off x="3425825" y="16144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3333CC"/>
                </a:solidFill>
              </a:rPr>
              <a:t>4</a:t>
            </a:r>
          </a:p>
        </p:txBody>
      </p:sp>
      <p:sp>
        <p:nvSpPr>
          <p:cNvPr id="233490" name="Text Box 18"/>
          <p:cNvSpPr txBox="1">
            <a:spLocks noChangeArrowheads="1"/>
          </p:cNvSpPr>
          <p:nvPr/>
        </p:nvSpPr>
        <p:spPr bwMode="auto">
          <a:xfrm>
            <a:off x="3425825" y="2590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3333CC"/>
                </a:solidFill>
              </a:rPr>
              <a:t>5</a:t>
            </a:r>
          </a:p>
        </p:txBody>
      </p:sp>
      <p:sp>
        <p:nvSpPr>
          <p:cNvPr id="233491" name="Text Box 19"/>
          <p:cNvSpPr txBox="1">
            <a:spLocks noChangeArrowheads="1"/>
          </p:cNvSpPr>
          <p:nvPr/>
        </p:nvSpPr>
        <p:spPr bwMode="auto">
          <a:xfrm>
            <a:off x="3425825" y="3352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3333CC"/>
                </a:solidFill>
              </a:rPr>
              <a:t>5</a:t>
            </a:r>
          </a:p>
        </p:txBody>
      </p:sp>
      <p:sp>
        <p:nvSpPr>
          <p:cNvPr id="233492" name="Text Box 20"/>
          <p:cNvSpPr txBox="1">
            <a:spLocks noChangeArrowheads="1"/>
          </p:cNvSpPr>
          <p:nvPr/>
        </p:nvSpPr>
        <p:spPr bwMode="auto">
          <a:xfrm>
            <a:off x="3425825" y="5105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3333CC"/>
                </a:solidFill>
              </a:rPr>
              <a:t>7</a:t>
            </a:r>
          </a:p>
        </p:txBody>
      </p:sp>
      <p:sp>
        <p:nvSpPr>
          <p:cNvPr id="233493" name="Text Box 21"/>
          <p:cNvSpPr txBox="1">
            <a:spLocks noChangeArrowheads="1"/>
          </p:cNvSpPr>
          <p:nvPr/>
        </p:nvSpPr>
        <p:spPr bwMode="auto">
          <a:xfrm>
            <a:off x="3425825" y="5867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3333CC"/>
                </a:solidFill>
              </a:rPr>
              <a:t>7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502025" y="381000"/>
            <a:ext cx="304800" cy="6172200"/>
            <a:chOff x="2206" y="240"/>
            <a:chExt cx="192" cy="3888"/>
          </a:xfrm>
        </p:grpSpPr>
        <p:sp>
          <p:nvSpPr>
            <p:cNvPr id="72730" name="Rectangle 23"/>
            <p:cNvSpPr>
              <a:spLocks noChangeArrowheads="1"/>
            </p:cNvSpPr>
            <p:nvPr/>
          </p:nvSpPr>
          <p:spPr bwMode="auto">
            <a:xfrm>
              <a:off x="2206" y="240"/>
              <a:ext cx="48" cy="3888"/>
            </a:xfrm>
            <a:prstGeom prst="rect">
              <a:avLst/>
            </a:prstGeom>
            <a:solidFill>
              <a:srgbClr val="00FFFF">
                <a:alpha val="39999"/>
              </a:srgbClr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1" name="Rectangle 22"/>
            <p:cNvSpPr>
              <a:spLocks noChangeArrowheads="1"/>
            </p:cNvSpPr>
            <p:nvPr/>
          </p:nvSpPr>
          <p:spPr bwMode="auto">
            <a:xfrm>
              <a:off x="2350" y="240"/>
              <a:ext cx="48" cy="3888"/>
            </a:xfrm>
            <a:prstGeom prst="rect">
              <a:avLst/>
            </a:prstGeom>
            <a:solidFill>
              <a:srgbClr val="00FFFF">
                <a:alpha val="39999"/>
              </a:srgbClr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3496" name="Text Box 24"/>
          <p:cNvSpPr txBox="1">
            <a:spLocks noChangeArrowheads="1"/>
          </p:cNvSpPr>
          <p:nvPr/>
        </p:nvSpPr>
        <p:spPr bwMode="auto">
          <a:xfrm>
            <a:off x="609600" y="2895600"/>
            <a:ext cx="2006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1">
                <a:solidFill>
                  <a:srgbClr val="3333CC"/>
                </a:solidFill>
              </a:rPr>
              <a:t>One vector</a:t>
            </a:r>
          </a:p>
          <a:p>
            <a:pPr algn="l"/>
            <a:r>
              <a:rPr lang="en-US" sz="1800" b="1">
                <a:solidFill>
                  <a:srgbClr val="3333CC"/>
                </a:solidFill>
              </a:rPr>
              <a:t>(eg, V0)</a:t>
            </a:r>
          </a:p>
          <a:p>
            <a:pPr algn="l"/>
            <a:endParaRPr lang="en-US" sz="1800" b="1">
              <a:solidFill>
                <a:srgbClr val="3333CC"/>
              </a:solidFill>
            </a:endParaRPr>
          </a:p>
          <a:p>
            <a:pPr algn="l"/>
            <a:r>
              <a:rPr lang="en-US" sz="1800" b="1">
                <a:solidFill>
                  <a:srgbClr val="3333CC"/>
                </a:solidFill>
              </a:rPr>
              <a:t>No vector length</a:t>
            </a:r>
            <a:br>
              <a:rPr lang="en-US" sz="1800" b="1">
                <a:solidFill>
                  <a:srgbClr val="3333CC"/>
                </a:solidFill>
              </a:rPr>
            </a:br>
            <a:r>
              <a:rPr lang="en-US" sz="1800" b="1">
                <a:solidFill>
                  <a:srgbClr val="3333CC"/>
                </a:solidFill>
              </a:rPr>
              <a:t>restrictions</a:t>
            </a:r>
          </a:p>
          <a:p>
            <a:pPr algn="l"/>
            <a:endParaRPr lang="en-US" sz="1800" b="1">
              <a:solidFill>
                <a:srgbClr val="3333CC"/>
              </a:solidFill>
            </a:endParaRPr>
          </a:p>
          <a:p>
            <a:pPr algn="l"/>
            <a:r>
              <a:rPr lang="en-US" sz="1800" b="1">
                <a:solidFill>
                  <a:srgbClr val="3333CC"/>
                </a:solidFill>
              </a:rPr>
              <a:t>No address</a:t>
            </a:r>
            <a:br>
              <a:rPr lang="en-US" sz="1800" b="1">
                <a:solidFill>
                  <a:srgbClr val="3333CC"/>
                </a:solidFill>
              </a:rPr>
            </a:br>
            <a:r>
              <a:rPr lang="en-US" sz="1800" b="1">
                <a:solidFill>
                  <a:srgbClr val="3333CC"/>
                </a:solidFill>
              </a:rPr>
              <a:t>alignment</a:t>
            </a:r>
            <a:br>
              <a:rPr lang="en-US" sz="1800" b="1">
                <a:solidFill>
                  <a:srgbClr val="3333CC"/>
                </a:solidFill>
              </a:rPr>
            </a:br>
            <a:r>
              <a:rPr lang="en-US" sz="1800" b="1">
                <a:solidFill>
                  <a:srgbClr val="3333CC"/>
                </a:solidFill>
              </a:rPr>
              <a:t>(starting offset)</a:t>
            </a:r>
            <a:br>
              <a:rPr lang="en-US" sz="1800" b="1">
                <a:solidFill>
                  <a:srgbClr val="3333CC"/>
                </a:solidFill>
              </a:rPr>
            </a:br>
            <a:r>
              <a:rPr lang="en-US" sz="1800" b="1">
                <a:solidFill>
                  <a:srgbClr val="3333CC"/>
                </a:solidFill>
              </a:rPr>
              <a:t>restrictions</a:t>
            </a:r>
          </a:p>
        </p:txBody>
      </p:sp>
      <p:sp>
        <p:nvSpPr>
          <p:cNvPr id="72723" name="Text Box 26"/>
          <p:cNvSpPr txBox="1">
            <a:spLocks noChangeArrowheads="1"/>
          </p:cNvSpPr>
          <p:nvPr/>
        </p:nvSpPr>
        <p:spPr bwMode="auto">
          <a:xfrm>
            <a:off x="509588" y="6019800"/>
            <a:ext cx="1158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rgbClr val="3366FF"/>
                </a:solidFill>
              </a:rPr>
              <a:t>Distributed</a:t>
            </a:r>
          </a:p>
          <a:p>
            <a:r>
              <a:rPr lang="en-US" sz="1400" b="1">
                <a:solidFill>
                  <a:srgbClr val="3366FF"/>
                </a:solidFill>
              </a:rPr>
              <a:t>Vector data</a:t>
            </a:r>
            <a:endParaRPr lang="en-CA" sz="1400" b="1">
              <a:solidFill>
                <a:srgbClr val="3366FF"/>
              </a:solidFill>
            </a:endParaRPr>
          </a:p>
        </p:txBody>
      </p:sp>
      <p:sp>
        <p:nvSpPr>
          <p:cNvPr id="72724" name="Line 27"/>
          <p:cNvSpPr>
            <a:spLocks noChangeShapeType="1"/>
          </p:cNvSpPr>
          <p:nvPr/>
        </p:nvSpPr>
        <p:spPr bwMode="auto">
          <a:xfrm flipV="1">
            <a:off x="1973263" y="6019800"/>
            <a:ext cx="16764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788988"/>
          </a:xfrm>
        </p:spPr>
        <p:txBody>
          <a:bodyPr/>
          <a:lstStyle/>
          <a:p>
            <a:pPr algn="r" eaLnBrk="1" hangingPunct="1"/>
            <a:r>
              <a:rPr lang="en-CA">
                <a:latin typeface="Garamond" charset="0"/>
                <a:ea typeface="ＭＳ Ｐゴシック" charset="0"/>
                <a:cs typeface="ＭＳ Ｐゴシック" charset="0"/>
              </a:rPr>
              <a:t>Scratchpad</a:t>
            </a:r>
            <a:br>
              <a:rPr lang="en-CA">
                <a:latin typeface="Garamond" charset="0"/>
                <a:ea typeface="ＭＳ Ｐゴシック" charset="0"/>
                <a:cs typeface="ＭＳ Ｐゴシック" charset="0"/>
              </a:rPr>
            </a:br>
            <a:r>
              <a:rPr lang="en-CA">
                <a:latin typeface="Garamond" charset="0"/>
                <a:ea typeface="ＭＳ Ｐゴシック" charset="0"/>
                <a:cs typeface="ＭＳ Ｐゴシック" charset="0"/>
              </a:rPr>
              <a:t>Memory</a:t>
            </a: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3124200" y="2387600"/>
            <a:ext cx="838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>
            <a:off x="3124200" y="4113213"/>
            <a:ext cx="838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3124200" y="5027613"/>
            <a:ext cx="838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29" name="TextBox 27"/>
          <p:cNvSpPr txBox="1">
            <a:spLocks noChangeArrowheads="1"/>
          </p:cNvSpPr>
          <p:nvPr/>
        </p:nvSpPr>
        <p:spPr bwMode="auto">
          <a:xfrm>
            <a:off x="1787525" y="1381125"/>
            <a:ext cx="422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+</a:t>
            </a:r>
            <a:br>
              <a:rPr lang="en-US" sz="1400"/>
            </a:br>
            <a:r>
              <a:rPr lang="en-US" sz="1400"/>
              <a:t>AF</a:t>
            </a:r>
          </a:p>
        </p:txBody>
      </p:sp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80" grpId="0"/>
      <p:bldP spid="233481" grpId="0"/>
      <p:bldP spid="233482" grpId="0"/>
      <p:bldP spid="233483" grpId="0"/>
      <p:bldP spid="233486" grpId="0"/>
      <p:bldP spid="233487" grpId="0"/>
      <p:bldP spid="233488" grpId="0"/>
      <p:bldP spid="233489" grpId="0"/>
      <p:bldP spid="233490" grpId="0"/>
      <p:bldP spid="233491" grpId="0"/>
      <p:bldP spid="233492" grpId="0"/>
      <p:bldP spid="233493" grpId="0"/>
      <p:bldP spid="2334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41" descr="animation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341438"/>
            <a:ext cx="7632700" cy="5327650"/>
          </a:xfrm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>
                <a:latin typeface="Garamond" charset="0"/>
                <a:cs typeface="Arial" charset="0"/>
              </a:rPr>
              <a:t>Scratchpad Memory in Action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411413" y="1341438"/>
            <a:ext cx="1800225" cy="42481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Vector Scratchpad Memory</a:t>
            </a:r>
          </a:p>
        </p:txBody>
      </p:sp>
      <p:sp>
        <p:nvSpPr>
          <p:cNvPr id="9" name="Rectangle 8"/>
          <p:cNvSpPr/>
          <p:nvPr/>
        </p:nvSpPr>
        <p:spPr>
          <a:xfrm>
            <a:off x="4787900" y="1341438"/>
            <a:ext cx="1152525" cy="10080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Vector Lane 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87900" y="2349500"/>
            <a:ext cx="1152525" cy="1079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Vector Lane 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87900" y="3429000"/>
            <a:ext cx="1152525" cy="1079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Vector Lane 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87900" y="4508500"/>
            <a:ext cx="1152525" cy="10080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Vector Lane 3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3924300" y="1154113"/>
            <a:ext cx="215900" cy="187325"/>
          </a:xfrm>
          <a:prstGeom prst="down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00FF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3348038" y="1154113"/>
            <a:ext cx="215900" cy="187325"/>
          </a:xfrm>
          <a:prstGeom prst="down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2771775" y="1154113"/>
            <a:ext cx="215900" cy="187325"/>
          </a:xfrm>
          <a:prstGeom prst="down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760788" y="919163"/>
            <a:ext cx="523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92D050"/>
                </a:solidFill>
              </a:rPr>
              <a:t>srcA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184525" y="919163"/>
            <a:ext cx="523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92D050"/>
                </a:solidFill>
              </a:rPr>
              <a:t>srcB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616200" y="919163"/>
            <a:ext cx="5159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92D050"/>
                </a:solidFill>
              </a:rPr>
              <a:t>Dest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995738" y="1484313"/>
            <a:ext cx="1223962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995738" y="2565400"/>
            <a:ext cx="122396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995738" y="3643313"/>
            <a:ext cx="1223962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995738" y="4722813"/>
            <a:ext cx="1223962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419475" y="2205038"/>
            <a:ext cx="1800225" cy="15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419475" y="3284538"/>
            <a:ext cx="1800225" cy="15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419475" y="4364038"/>
            <a:ext cx="1800225" cy="15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419475" y="5443538"/>
            <a:ext cx="1800225" cy="15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 rot="16200000" flipH="1">
            <a:off x="5400675" y="1952625"/>
            <a:ext cx="1079500" cy="863600"/>
          </a:xfrm>
          <a:prstGeom prst="curvedConnector3">
            <a:avLst>
              <a:gd name="adj1" fmla="val 22"/>
            </a:avLst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/>
          <p:nvPr/>
        </p:nvCxnSpPr>
        <p:spPr>
          <a:xfrm rot="16200000" flipH="1">
            <a:off x="5399881" y="3032919"/>
            <a:ext cx="1081088" cy="863600"/>
          </a:xfrm>
          <a:prstGeom prst="curvedConnector3">
            <a:avLst>
              <a:gd name="adj1" fmla="val 22"/>
            </a:avLst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/>
          <p:nvPr/>
        </p:nvCxnSpPr>
        <p:spPr>
          <a:xfrm rot="16200000" flipH="1">
            <a:off x="5400675" y="5121275"/>
            <a:ext cx="1079500" cy="863600"/>
          </a:xfrm>
          <a:prstGeom prst="curvedConnector3">
            <a:avLst>
              <a:gd name="adj1" fmla="val 22"/>
            </a:avLst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/>
          <p:nvPr/>
        </p:nvCxnSpPr>
        <p:spPr>
          <a:xfrm rot="16200000" flipH="1">
            <a:off x="5400675" y="4041775"/>
            <a:ext cx="1079500" cy="863600"/>
          </a:xfrm>
          <a:prstGeom prst="curvedConnector3">
            <a:avLst>
              <a:gd name="adj1" fmla="val 22"/>
            </a:avLst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U-Turn Arrow 58"/>
          <p:cNvSpPr/>
          <p:nvPr/>
        </p:nvSpPr>
        <p:spPr>
          <a:xfrm rot="16200000">
            <a:off x="2445544" y="3107532"/>
            <a:ext cx="2376487" cy="3740150"/>
          </a:xfrm>
          <a:prstGeom prst="uturnArrow">
            <a:avLst>
              <a:gd name="adj1" fmla="val 9237"/>
              <a:gd name="adj2" fmla="val 14569"/>
              <a:gd name="adj3" fmla="val 22682"/>
              <a:gd name="adj4" fmla="val 43750"/>
              <a:gd name="adj5" fmla="val 26762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Down Arrow 59"/>
          <p:cNvSpPr/>
          <p:nvPr/>
        </p:nvSpPr>
        <p:spPr>
          <a:xfrm>
            <a:off x="3635375" y="1154113"/>
            <a:ext cx="215900" cy="187325"/>
          </a:xfrm>
          <a:prstGeom prst="down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00FF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1" name="Down Arrow 60"/>
          <p:cNvSpPr/>
          <p:nvPr/>
        </p:nvSpPr>
        <p:spPr>
          <a:xfrm>
            <a:off x="3060700" y="1154113"/>
            <a:ext cx="215900" cy="187325"/>
          </a:xfrm>
          <a:prstGeom prst="down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2" name="Down Arrow 61"/>
          <p:cNvSpPr/>
          <p:nvPr/>
        </p:nvSpPr>
        <p:spPr>
          <a:xfrm>
            <a:off x="2484438" y="1154113"/>
            <a:ext cx="215900" cy="187325"/>
          </a:xfrm>
          <a:prstGeom prst="down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470275" y="919163"/>
            <a:ext cx="5254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92D050"/>
                </a:solidFill>
              </a:rPr>
              <a:t>srcA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2894013" y="919163"/>
            <a:ext cx="5254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92D050"/>
                </a:solidFill>
              </a:rPr>
              <a:t>srcB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2327275" y="919163"/>
            <a:ext cx="5159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92D050"/>
                </a:solidFill>
              </a:rPr>
              <a:t>Dest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924300" y="1341438"/>
            <a:ext cx="215900" cy="424815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771775" y="1341438"/>
            <a:ext cx="215900" cy="424815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348038" y="1341438"/>
            <a:ext cx="215900" cy="424815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482850" y="1341438"/>
            <a:ext cx="217488" cy="424815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059113" y="1341438"/>
            <a:ext cx="217487" cy="424815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635375" y="1341438"/>
            <a:ext cx="215900" cy="424815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2" name="Slide Number Placehold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CEA8D7-DF73-0241-A3E0-9E43E269E617}" type="slidenum">
              <a:rPr lang="en-CA">
                <a:latin typeface="Garamond" charset="0"/>
              </a:rPr>
              <a:pPr eaLnBrk="1" hangingPunct="1"/>
              <a:t>12</a:t>
            </a:fld>
            <a:endParaRPr lang="en-CA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90443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/>
      <p:bldP spid="20" grpId="1"/>
      <p:bldP spid="21" grpId="0"/>
      <p:bldP spid="21" grpId="1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70" grpId="0" animBg="1"/>
      <p:bldP spid="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22" descr="animation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341438"/>
            <a:ext cx="7561263" cy="5256212"/>
          </a:xfrm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>
                <a:latin typeface="Garamond" charset="0"/>
                <a:cs typeface="Arial" charset="0"/>
              </a:rPr>
              <a:t>Scratchpad Memory in Action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508625" y="2924175"/>
            <a:ext cx="1223963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508625" y="4003675"/>
            <a:ext cx="1223963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08625" y="5013325"/>
            <a:ext cx="1223963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16"/>
          <p:cNvSpPr/>
          <p:nvPr/>
        </p:nvSpPr>
        <p:spPr>
          <a:xfrm>
            <a:off x="3851275" y="1216025"/>
            <a:ext cx="215900" cy="185738"/>
          </a:xfrm>
          <a:prstGeom prst="down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00FF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3059113" y="1216025"/>
            <a:ext cx="217487" cy="1204913"/>
          </a:xfrm>
          <a:prstGeom prst="down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894013" y="992188"/>
            <a:ext cx="525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92D050"/>
                </a:solidFill>
              </a:rPr>
              <a:t>srcA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695700" y="981075"/>
            <a:ext cx="515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92D050"/>
                </a:solidFill>
              </a:rPr>
              <a:t>Dest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132138" y="2565400"/>
            <a:ext cx="2016125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132138" y="3643313"/>
            <a:ext cx="2016125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132138" y="4652963"/>
            <a:ext cx="2016125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ight Arrow 48"/>
          <p:cNvSpPr/>
          <p:nvPr/>
        </p:nvSpPr>
        <p:spPr>
          <a:xfrm rot="-2700000">
            <a:off x="6656388" y="2279650"/>
            <a:ext cx="1268412" cy="31273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0" name="Right Arrow 49"/>
          <p:cNvSpPr/>
          <p:nvPr/>
        </p:nvSpPr>
        <p:spPr>
          <a:xfrm rot="-2700000">
            <a:off x="6656388" y="3327400"/>
            <a:ext cx="1268412" cy="31273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" name="Right Arrow 50"/>
          <p:cNvSpPr/>
          <p:nvPr/>
        </p:nvSpPr>
        <p:spPr>
          <a:xfrm rot="-2700000">
            <a:off x="6656388" y="4335463"/>
            <a:ext cx="1268412" cy="31273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2" name="U-Turn Arrow 51"/>
          <p:cNvSpPr/>
          <p:nvPr/>
        </p:nvSpPr>
        <p:spPr>
          <a:xfrm rot="16200000">
            <a:off x="2916238" y="2636838"/>
            <a:ext cx="2735262" cy="5040312"/>
          </a:xfrm>
          <a:prstGeom prst="uturnArrow">
            <a:avLst>
              <a:gd name="adj1" fmla="val 9237"/>
              <a:gd name="adj2" fmla="val 14569"/>
              <a:gd name="adj3" fmla="val 22682"/>
              <a:gd name="adj4" fmla="val 43750"/>
              <a:gd name="adj5" fmla="val 4331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851275" y="1341438"/>
            <a:ext cx="215900" cy="3167062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987675" y="2420938"/>
            <a:ext cx="288925" cy="3095625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4FFBE90-48FD-6E42-83EC-0CEE7094C29F}" type="slidenum">
              <a:rPr lang="en-CA">
                <a:latin typeface="Garamond" charset="0"/>
              </a:rPr>
              <a:pPr eaLnBrk="1" hangingPunct="1"/>
              <a:t>13</a:t>
            </a:fld>
            <a:endParaRPr lang="en-CA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288617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/>
      <p:bldP spid="22" grpId="0"/>
      <p:bldP spid="49" grpId="0" animBg="1"/>
      <p:bldP spid="50" grpId="0" animBg="1"/>
      <p:bldP spid="51" grpId="0" animBg="1"/>
      <p:bldP spid="53" grpId="0" animBg="1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>
                <a:latin typeface="Garamond" charset="0"/>
                <a:cs typeface="Arial" charset="0"/>
              </a:rPr>
              <a:t>Performance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D5D5E8C-E085-4944-97B5-2D168BA8D3BD}" type="slidenum">
              <a:rPr lang="en-CA">
                <a:latin typeface="Garamond" charset="0"/>
              </a:rPr>
              <a:pPr eaLnBrk="1" hangingPunct="1"/>
              <a:t>14</a:t>
            </a:fld>
            <a:endParaRPr lang="en-CA">
              <a:latin typeface="Garamond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39825" y="1700213"/>
          <a:ext cx="6816725" cy="3902075"/>
        </p:xfrm>
        <a:graphic>
          <a:graphicData uri="http://schemas.openxmlformats.org/drawingml/2006/table">
            <a:tbl>
              <a:tblPr/>
              <a:tblGrid>
                <a:gridCol w="1439863"/>
                <a:gridCol w="1285875"/>
                <a:gridCol w="1363662"/>
                <a:gridCol w="1363663"/>
                <a:gridCol w="1363662"/>
              </a:tblGrid>
              <a:tr h="4286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Benchmark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NiosII/f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VEGAS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NiosII/V32 Speedup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8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509919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85549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4693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108x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motest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1668869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82515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24717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67x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median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1388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208x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autocor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124338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45027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2822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44x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conven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48988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3462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1897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25x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imgblend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1231172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175890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35485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34x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filt3x3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6556592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813471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75349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87x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8157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z="4000" dirty="0" smtClean="0">
                <a:latin typeface="Garamond" charset="0"/>
                <a:ea typeface="ＭＳ Ｐゴシック" charset="0"/>
                <a:cs typeface="ＭＳ Ｐゴシック" charset="0"/>
              </a:rPr>
              <a:t>Example Problems</a:t>
            </a:r>
            <a:endParaRPr lang="en-CA" sz="4000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endParaRPr lang="en-US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735819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Allocate vectors in scratchpad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Move data from memory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scratchpad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Point vector address registers to data in scratchpad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 vector operation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Move data from scratchpad </a:t>
            </a:r>
            <a:r>
              <a:rPr lang="en-US" dirty="0" smtClean="0">
                <a:sym typeface="Wingdings"/>
              </a:rPr>
              <a:t> memory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Check result using </a:t>
            </a:r>
            <a:r>
              <a:rPr lang="en-US" dirty="0" err="1" smtClean="0"/>
              <a:t>Nios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2921F-328B-354E-9DAD-E45001222A82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6342872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#1: Vector * Constant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>
                <a:latin typeface="Courier New"/>
                <a:cs typeface="Courier New"/>
              </a:rPr>
              <a:t>  </a:t>
            </a:r>
            <a:r>
              <a:rPr lang="en-US" sz="1400" dirty="0" err="1" smtClean="0">
                <a:latin typeface="Courier New"/>
                <a:cs typeface="Courier New"/>
              </a:rPr>
              <a:t>int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>
                <a:latin typeface="Courier New"/>
                <a:cs typeface="Courier New"/>
              </a:rPr>
              <a:t>data[128] = { </a:t>
            </a:r>
            <a:r>
              <a:rPr lang="en-US" sz="1400" dirty="0" smtClean="0">
                <a:latin typeface="Courier New"/>
                <a:cs typeface="Courier New"/>
              </a:rPr>
              <a:t>0, 1</a:t>
            </a:r>
            <a:r>
              <a:rPr lang="en-US" sz="1400" dirty="0">
                <a:latin typeface="Courier New"/>
                <a:cs typeface="Courier New"/>
              </a:rPr>
              <a:t>, 2, 3, 4, 5, ... , </a:t>
            </a:r>
            <a:r>
              <a:rPr lang="en-US" sz="1400" dirty="0" smtClean="0">
                <a:latin typeface="Courier New"/>
                <a:cs typeface="Courier New"/>
              </a:rPr>
              <a:t>127 </a:t>
            </a:r>
            <a:r>
              <a:rPr lang="en-US" sz="1400" dirty="0">
                <a:latin typeface="Courier New"/>
                <a:cs typeface="Courier New"/>
              </a:rPr>
              <a:t>};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</a:t>
            </a:r>
            <a:r>
              <a:rPr lang="en-US" sz="1400" dirty="0" err="1">
                <a:latin typeface="Courier New"/>
                <a:cs typeface="Courier New"/>
              </a:rPr>
              <a:t>int</a:t>
            </a:r>
            <a:r>
              <a:rPr lang="en-US" sz="1400" dirty="0">
                <a:latin typeface="Courier New"/>
                <a:cs typeface="Courier New"/>
              </a:rPr>
              <a:t> multiplier = 3;  </a:t>
            </a:r>
            <a:endParaRPr lang="en-US" sz="1400" dirty="0" smtClean="0"/>
          </a:p>
          <a:p>
            <a:r>
              <a:rPr lang="en-US" sz="1800" dirty="0" smtClean="0"/>
              <a:t>Allocate vectors in scratchpad</a:t>
            </a:r>
          </a:p>
          <a:p>
            <a:pPr marL="0" indent="0">
              <a:buNone/>
            </a:pPr>
            <a:r>
              <a:rPr lang="en-US" sz="1400" dirty="0" smtClean="0">
                <a:latin typeface="Courier New"/>
                <a:cs typeface="Courier New"/>
              </a:rPr>
              <a:t>  </a:t>
            </a:r>
            <a:r>
              <a:rPr lang="en-US" sz="1400" dirty="0" err="1" smtClean="0">
                <a:latin typeface="Courier New"/>
                <a:cs typeface="Courier New"/>
              </a:rPr>
              <a:t>int</a:t>
            </a:r>
            <a:r>
              <a:rPr lang="en-US" sz="1400" dirty="0" smtClean="0">
                <a:latin typeface="Courier New"/>
                <a:cs typeface="Courier New"/>
              </a:rPr>
              <a:t> *</a:t>
            </a:r>
            <a:r>
              <a:rPr lang="en-US" sz="1400" dirty="0" err="1" smtClean="0">
                <a:latin typeface="Courier New"/>
                <a:cs typeface="Courier New"/>
              </a:rPr>
              <a:t>vector_data</a:t>
            </a:r>
            <a:r>
              <a:rPr lang="en-US" sz="1400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1400" dirty="0" smtClean="0">
                <a:latin typeface="Courier New"/>
                <a:cs typeface="Courier New"/>
              </a:rPr>
              <a:t>  </a:t>
            </a:r>
            <a:r>
              <a:rPr lang="en-US" sz="1400" dirty="0" err="1" smtClean="0">
                <a:latin typeface="Courier New"/>
                <a:cs typeface="Courier New"/>
              </a:rPr>
              <a:t>vector_data</a:t>
            </a:r>
            <a:r>
              <a:rPr lang="en-US" sz="1400" dirty="0" smtClean="0">
                <a:latin typeface="Courier New"/>
                <a:cs typeface="Courier New"/>
              </a:rPr>
              <a:t> = </a:t>
            </a:r>
            <a:r>
              <a:rPr lang="en-US" sz="1400" dirty="0" err="1" smtClean="0">
                <a:latin typeface="Courier New"/>
                <a:cs typeface="Courier New"/>
              </a:rPr>
              <a:t>vegas_malloc</a:t>
            </a:r>
            <a:r>
              <a:rPr lang="en-US" sz="1400" dirty="0" smtClean="0">
                <a:latin typeface="Courier New"/>
                <a:cs typeface="Courier New"/>
              </a:rPr>
              <a:t>( 128*4 );     // 128 words long, in scratchpad</a:t>
            </a:r>
          </a:p>
          <a:p>
            <a:r>
              <a:rPr lang="en-US" sz="1800" dirty="0" smtClean="0"/>
              <a:t>Move data from memory </a:t>
            </a:r>
            <a:r>
              <a:rPr lang="en-US" sz="1800" dirty="0" smtClean="0">
                <a:sym typeface="Wingdings"/>
              </a:rPr>
              <a:t></a:t>
            </a:r>
            <a:r>
              <a:rPr lang="en-US" sz="1800" dirty="0" smtClean="0"/>
              <a:t> scratchpad</a:t>
            </a:r>
            <a:endParaRPr lang="en-US" sz="1800" dirty="0"/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 err="1" smtClean="0">
                <a:latin typeface="Courier New"/>
                <a:cs typeface="Courier New"/>
              </a:rPr>
              <a:t>vegas_dma_to_vector</a:t>
            </a:r>
            <a:r>
              <a:rPr lang="en-US" sz="1400" dirty="0" smtClean="0">
                <a:latin typeface="Courier New"/>
                <a:cs typeface="Courier New"/>
              </a:rPr>
              <a:t>( </a:t>
            </a:r>
            <a:r>
              <a:rPr lang="en-US" sz="1400" dirty="0" err="1" smtClean="0">
                <a:latin typeface="Courier New"/>
                <a:cs typeface="Courier New"/>
              </a:rPr>
              <a:t>vector_data</a:t>
            </a:r>
            <a:r>
              <a:rPr lang="en-US" sz="1400" dirty="0" smtClean="0">
                <a:latin typeface="Courier New"/>
                <a:cs typeface="Courier New"/>
              </a:rPr>
              <a:t>, </a:t>
            </a:r>
            <a:r>
              <a:rPr lang="en-US" sz="1400" dirty="0" smtClean="0">
                <a:latin typeface="Courier New"/>
                <a:cs typeface="Courier New"/>
              </a:rPr>
              <a:t>data, 128*4 </a:t>
            </a:r>
            <a:r>
              <a:rPr lang="en-US" sz="1400" dirty="0" smtClean="0">
                <a:latin typeface="Courier New"/>
                <a:cs typeface="Courier New"/>
              </a:rPr>
              <a:t>);// copy from ‘data’</a:t>
            </a:r>
          </a:p>
          <a:p>
            <a:r>
              <a:rPr lang="en-US" sz="1800" dirty="0" smtClean="0"/>
              <a:t>Point vector address registers to data in scratchpad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 err="1">
                <a:latin typeface="Courier New"/>
                <a:cs typeface="Courier New"/>
              </a:rPr>
              <a:t>vegas_set</a:t>
            </a:r>
            <a:r>
              <a:rPr lang="en-US" sz="1400" dirty="0">
                <a:latin typeface="Courier New"/>
                <a:cs typeface="Courier New"/>
              </a:rPr>
              <a:t>( VADDR, V1, </a:t>
            </a:r>
            <a:r>
              <a:rPr lang="en-US" sz="1400" dirty="0" err="1">
                <a:latin typeface="Courier New"/>
                <a:cs typeface="Courier New"/>
              </a:rPr>
              <a:t>vector_data</a:t>
            </a:r>
            <a:r>
              <a:rPr lang="en-US" sz="1400" dirty="0">
                <a:latin typeface="Courier New"/>
                <a:cs typeface="Courier New"/>
              </a:rPr>
              <a:t> );     // can use V1 .. V7 address reg.</a:t>
            </a:r>
          </a:p>
          <a:p>
            <a:pPr marL="0" indent="0">
              <a:buNone/>
            </a:pPr>
            <a:r>
              <a:rPr lang="en-US" sz="1400" dirty="0" smtClean="0">
                <a:latin typeface="Courier New"/>
                <a:cs typeface="Courier New"/>
              </a:rPr>
              <a:t>  </a:t>
            </a:r>
            <a:r>
              <a:rPr lang="en-US" sz="1400" dirty="0" err="1" smtClean="0">
                <a:latin typeface="Courier New"/>
                <a:cs typeface="Courier New"/>
              </a:rPr>
              <a:t>vegas_set</a:t>
            </a:r>
            <a:r>
              <a:rPr lang="en-US" sz="1400" dirty="0">
                <a:latin typeface="Courier New"/>
                <a:cs typeface="Courier New"/>
              </a:rPr>
              <a:t>( </a:t>
            </a:r>
            <a:r>
              <a:rPr lang="en-US" sz="1400" dirty="0" smtClean="0">
                <a:latin typeface="Courier New"/>
                <a:cs typeface="Courier New"/>
              </a:rPr>
              <a:t>VCTRL, VL, 128 </a:t>
            </a:r>
            <a:r>
              <a:rPr lang="en-US" sz="1400" dirty="0">
                <a:latin typeface="Courier New"/>
                <a:cs typeface="Courier New"/>
              </a:rPr>
              <a:t>);     </a:t>
            </a:r>
            <a:r>
              <a:rPr lang="en-US" sz="1400" dirty="0" smtClean="0">
                <a:latin typeface="Courier New"/>
                <a:cs typeface="Courier New"/>
              </a:rPr>
              <a:t>        /</a:t>
            </a:r>
            <a:r>
              <a:rPr lang="en-US" sz="1400" dirty="0">
                <a:latin typeface="Courier New"/>
                <a:cs typeface="Courier New"/>
              </a:rPr>
              <a:t>/ </a:t>
            </a:r>
            <a:r>
              <a:rPr lang="en-US" sz="1400" dirty="0" smtClean="0">
                <a:latin typeface="Courier New"/>
                <a:cs typeface="Courier New"/>
              </a:rPr>
              <a:t># of elements</a:t>
            </a:r>
            <a:endParaRPr lang="en-US" sz="1400" dirty="0">
              <a:latin typeface="Courier New"/>
              <a:cs typeface="Courier New"/>
            </a:endParaRPr>
          </a:p>
          <a:p>
            <a:r>
              <a:rPr lang="en-US" sz="1800" dirty="0" smtClean="0"/>
              <a:t>Perform </a:t>
            </a:r>
            <a:r>
              <a:rPr lang="en-US" sz="1800" dirty="0" smtClean="0"/>
              <a:t>vector operation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</a:t>
            </a:r>
            <a:r>
              <a:rPr lang="en-US" sz="1400" dirty="0" err="1" smtClean="0">
                <a:latin typeface="Courier New"/>
                <a:cs typeface="Courier New"/>
              </a:rPr>
              <a:t>vegas_wait_for_dma</a:t>
            </a:r>
            <a:r>
              <a:rPr lang="en-US" sz="1400" dirty="0">
                <a:latin typeface="Courier New"/>
                <a:cs typeface="Courier New"/>
              </a:rPr>
              <a:t>()</a:t>
            </a:r>
            <a:r>
              <a:rPr lang="en-US" sz="1400" dirty="0" smtClean="0">
                <a:latin typeface="Courier New"/>
                <a:cs typeface="Courier New"/>
              </a:rPr>
              <a:t>;                    // wait for DMA copy to finish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>
                <a:latin typeface="Courier New"/>
                <a:cs typeface="Courier New"/>
              </a:rPr>
              <a:t>  </a:t>
            </a:r>
            <a:r>
              <a:rPr lang="en-US" sz="1400" dirty="0" err="1" smtClean="0">
                <a:latin typeface="Courier New"/>
                <a:cs typeface="Courier New"/>
              </a:rPr>
              <a:t>vegas_vsw</a:t>
            </a:r>
            <a:r>
              <a:rPr lang="en-US" sz="1400" dirty="0" smtClean="0">
                <a:latin typeface="Courier New"/>
                <a:cs typeface="Courier New"/>
              </a:rPr>
              <a:t>( VMULLO, V1, V1, multiplier </a:t>
            </a:r>
            <a:r>
              <a:rPr lang="en-US" sz="1400" dirty="0">
                <a:latin typeface="Courier New"/>
                <a:cs typeface="Courier New"/>
              </a:rPr>
              <a:t>)</a:t>
            </a:r>
            <a:r>
              <a:rPr lang="en-US" sz="1400" dirty="0" smtClean="0">
                <a:latin typeface="Courier New"/>
                <a:cs typeface="Courier New"/>
              </a:rPr>
              <a:t>; // only 1 VEGAS instruction</a:t>
            </a:r>
            <a:endParaRPr lang="en-US" sz="1400" dirty="0" smtClean="0"/>
          </a:p>
          <a:p>
            <a:r>
              <a:rPr lang="en-US" sz="1800" dirty="0" smtClean="0"/>
              <a:t>Move data from scratchpad </a:t>
            </a:r>
            <a:r>
              <a:rPr lang="en-US" sz="1800" dirty="0" smtClean="0">
                <a:sym typeface="Wingdings"/>
              </a:rPr>
              <a:t> memory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 err="1" smtClean="0">
                <a:latin typeface="Courier New"/>
                <a:cs typeface="Courier New"/>
              </a:rPr>
              <a:t>vegas_instr_sync</a:t>
            </a:r>
            <a:r>
              <a:rPr lang="en-US" sz="1400" dirty="0" smtClean="0">
                <a:latin typeface="Courier New"/>
                <a:cs typeface="Courier New"/>
              </a:rPr>
              <a:t>();                      // wait for all VEGAS </a:t>
            </a:r>
            <a:r>
              <a:rPr lang="en-US" sz="1400" dirty="0" err="1" smtClean="0">
                <a:latin typeface="Courier New"/>
                <a:cs typeface="Courier New"/>
              </a:rPr>
              <a:t>instr</a:t>
            </a:r>
            <a:endParaRPr lang="en-US" sz="14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 err="1" smtClean="0">
                <a:latin typeface="Courier New"/>
                <a:cs typeface="Courier New"/>
              </a:rPr>
              <a:t>vegas_dma_to_host</a:t>
            </a:r>
            <a:r>
              <a:rPr lang="en-US" sz="1400" dirty="0" smtClean="0">
                <a:latin typeface="Courier New"/>
                <a:cs typeface="Courier New"/>
              </a:rPr>
              <a:t>( data, </a:t>
            </a:r>
            <a:r>
              <a:rPr lang="en-US" sz="1400" dirty="0" err="1">
                <a:latin typeface="Courier New"/>
                <a:cs typeface="Courier New"/>
              </a:rPr>
              <a:t>vector_out</a:t>
            </a:r>
            <a:r>
              <a:rPr lang="en-US" sz="1400" dirty="0">
                <a:latin typeface="Courier New"/>
                <a:cs typeface="Courier New"/>
              </a:rPr>
              <a:t>, 128*4 </a:t>
            </a:r>
            <a:r>
              <a:rPr lang="en-US" sz="1400" dirty="0" smtClean="0">
                <a:latin typeface="Courier New"/>
                <a:cs typeface="Courier New"/>
              </a:rPr>
              <a:t>);   // copy results </a:t>
            </a:r>
            <a:r>
              <a:rPr lang="en-US" sz="1400" dirty="0" smtClean="0">
                <a:latin typeface="Courier New"/>
                <a:cs typeface="Courier New"/>
              </a:rPr>
              <a:t>back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>
                <a:latin typeface="Courier New"/>
                <a:cs typeface="Courier New"/>
              </a:rPr>
              <a:t>  </a:t>
            </a:r>
            <a:r>
              <a:rPr lang="en-US" sz="1400" dirty="0" err="1" smtClean="0">
                <a:latin typeface="Courier New"/>
                <a:cs typeface="Courier New"/>
              </a:rPr>
              <a:t>vegas_wait_for_dma</a:t>
            </a:r>
            <a:r>
              <a:rPr lang="en-US" sz="1400" dirty="0" smtClean="0">
                <a:latin typeface="Courier New"/>
                <a:cs typeface="Courier New"/>
              </a:rPr>
              <a:t>();                    // wait for DMA copy to finish  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2921F-328B-354E-9DAD-E45001222A82}" type="slidenum">
              <a:rPr lang="en-CA" smtClean="0"/>
              <a:pPr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6219462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#1: Vector * Constant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>
                <a:latin typeface="Courier New"/>
                <a:cs typeface="Courier New"/>
              </a:rPr>
              <a:t>  </a:t>
            </a:r>
            <a:r>
              <a:rPr lang="en-US" sz="1400" dirty="0" err="1" smtClean="0">
                <a:latin typeface="Courier New"/>
                <a:cs typeface="Courier New"/>
              </a:rPr>
              <a:t>int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>
                <a:latin typeface="Courier New"/>
                <a:cs typeface="Courier New"/>
              </a:rPr>
              <a:t>data[128] = { </a:t>
            </a:r>
            <a:r>
              <a:rPr lang="en-US" sz="1400" dirty="0" smtClean="0">
                <a:latin typeface="Courier New"/>
                <a:cs typeface="Courier New"/>
              </a:rPr>
              <a:t>0, 1</a:t>
            </a:r>
            <a:r>
              <a:rPr lang="en-US" sz="1400" dirty="0">
                <a:latin typeface="Courier New"/>
                <a:cs typeface="Courier New"/>
              </a:rPr>
              <a:t>, 2, 3, 4, 5, ... , </a:t>
            </a:r>
            <a:r>
              <a:rPr lang="en-US" sz="1400" dirty="0" smtClean="0">
                <a:latin typeface="Courier New"/>
                <a:cs typeface="Courier New"/>
              </a:rPr>
              <a:t>127 </a:t>
            </a:r>
            <a:r>
              <a:rPr lang="en-US" sz="1400" dirty="0">
                <a:latin typeface="Courier New"/>
                <a:cs typeface="Courier New"/>
              </a:rPr>
              <a:t>};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</a:t>
            </a:r>
            <a:r>
              <a:rPr lang="en-US" sz="1400" dirty="0" err="1">
                <a:latin typeface="Courier New"/>
                <a:cs typeface="Courier New"/>
              </a:rPr>
              <a:t>int</a:t>
            </a:r>
            <a:r>
              <a:rPr lang="en-US" sz="1400" dirty="0">
                <a:latin typeface="Courier New"/>
                <a:cs typeface="Courier New"/>
              </a:rPr>
              <a:t> multiplier = 3;  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2921F-328B-354E-9DAD-E45001222A82}" type="slidenum">
              <a:rPr lang="en-CA" smtClean="0"/>
              <a:pPr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5145145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#1: Vector * Constant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>
                <a:latin typeface="Courier New"/>
                <a:cs typeface="Courier New"/>
              </a:rPr>
              <a:t>  </a:t>
            </a:r>
            <a:r>
              <a:rPr lang="en-US" sz="1400" dirty="0" err="1" smtClean="0">
                <a:latin typeface="Courier New"/>
                <a:cs typeface="Courier New"/>
              </a:rPr>
              <a:t>int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>
                <a:latin typeface="Courier New"/>
                <a:cs typeface="Courier New"/>
              </a:rPr>
              <a:t>data[128] = { </a:t>
            </a:r>
            <a:r>
              <a:rPr lang="en-US" sz="1400" dirty="0" smtClean="0">
                <a:latin typeface="Courier New"/>
                <a:cs typeface="Courier New"/>
              </a:rPr>
              <a:t>0, 1</a:t>
            </a:r>
            <a:r>
              <a:rPr lang="en-US" sz="1400" dirty="0">
                <a:latin typeface="Courier New"/>
                <a:cs typeface="Courier New"/>
              </a:rPr>
              <a:t>, 2, 3, 4, 5, ... , </a:t>
            </a:r>
            <a:r>
              <a:rPr lang="en-US" sz="1400" dirty="0" smtClean="0">
                <a:latin typeface="Courier New"/>
                <a:cs typeface="Courier New"/>
              </a:rPr>
              <a:t>127 </a:t>
            </a:r>
            <a:r>
              <a:rPr lang="en-US" sz="1400" dirty="0">
                <a:latin typeface="Courier New"/>
                <a:cs typeface="Courier New"/>
              </a:rPr>
              <a:t>};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</a:t>
            </a:r>
            <a:r>
              <a:rPr lang="en-US" sz="1400" dirty="0" err="1">
                <a:latin typeface="Courier New"/>
                <a:cs typeface="Courier New"/>
              </a:rPr>
              <a:t>int</a:t>
            </a:r>
            <a:r>
              <a:rPr lang="en-US" sz="1400" dirty="0">
                <a:latin typeface="Courier New"/>
                <a:cs typeface="Courier New"/>
              </a:rPr>
              <a:t> multiplier = 3;  </a:t>
            </a:r>
            <a:endParaRPr lang="en-US" sz="1400" dirty="0" smtClean="0"/>
          </a:p>
          <a:p>
            <a:r>
              <a:rPr lang="en-US" sz="1800" dirty="0" smtClean="0"/>
              <a:t>Allocate vectors in scratchpad</a:t>
            </a:r>
          </a:p>
          <a:p>
            <a:pPr marL="0" indent="0">
              <a:buNone/>
            </a:pPr>
            <a:endParaRPr lang="en-US" sz="14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/>
                <a:cs typeface="Courier New"/>
              </a:rPr>
              <a:t>  </a:t>
            </a:r>
          </a:p>
          <a:p>
            <a:r>
              <a:rPr lang="en-US" sz="1800" dirty="0" smtClean="0"/>
              <a:t>Move data from memory </a:t>
            </a:r>
            <a:r>
              <a:rPr lang="en-US" sz="1800" dirty="0" smtClean="0">
                <a:sym typeface="Wingdings"/>
              </a:rPr>
              <a:t></a:t>
            </a:r>
            <a:r>
              <a:rPr lang="en-US" sz="1800" dirty="0" smtClean="0"/>
              <a:t> scratchpad</a:t>
            </a:r>
            <a:endParaRPr lang="en-US" sz="1800" dirty="0"/>
          </a:p>
          <a:p>
            <a:pPr marL="0" indent="0">
              <a:buNone/>
            </a:pPr>
            <a:endParaRPr lang="en-US" sz="1400" dirty="0" smtClean="0">
              <a:latin typeface="Courier New"/>
              <a:cs typeface="Courier New"/>
            </a:endParaRPr>
          </a:p>
          <a:p>
            <a:r>
              <a:rPr lang="en-US" sz="1800" dirty="0" smtClean="0"/>
              <a:t>Point vector address registers to data in scratchpad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endParaRPr lang="en-US" sz="14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400" dirty="0" smtClean="0">
              <a:latin typeface="Courier New"/>
              <a:cs typeface="Courier New"/>
            </a:endParaRPr>
          </a:p>
          <a:p>
            <a:r>
              <a:rPr lang="en-US" sz="1800" dirty="0" smtClean="0"/>
              <a:t>Perform vector operation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</a:t>
            </a: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800" dirty="0" smtClean="0"/>
              <a:t>Move data from scratchpad </a:t>
            </a:r>
            <a:r>
              <a:rPr lang="en-US" sz="1800" dirty="0" smtClean="0">
                <a:sym typeface="Wingdings"/>
              </a:rPr>
              <a:t> memory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   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2921F-328B-354E-9DAD-E45001222A82}" type="slidenum">
              <a:rPr lang="en-CA" smtClean="0"/>
              <a:pPr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5145145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endParaRPr lang="en-US" dirty="0" smtClean="0"/>
          </a:p>
          <a:p>
            <a:r>
              <a:rPr lang="en-US" dirty="0" smtClean="0"/>
              <a:t>Vector Processing Overview</a:t>
            </a:r>
          </a:p>
          <a:p>
            <a:endParaRPr lang="en-US" dirty="0"/>
          </a:p>
          <a:p>
            <a:r>
              <a:rPr lang="en-US" dirty="0" smtClean="0"/>
              <a:t>VEGAS Architecture</a:t>
            </a:r>
          </a:p>
          <a:p>
            <a:endParaRPr lang="en-US" dirty="0"/>
          </a:p>
          <a:p>
            <a:r>
              <a:rPr lang="en-US" dirty="0" smtClean="0"/>
              <a:t>Example </a:t>
            </a:r>
            <a:r>
              <a:rPr lang="en-US" dirty="0" smtClean="0"/>
              <a:t>programs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Advanced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6D3C-FA0A-EC42-9D61-95A0A2883383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3040312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#1: Vector * Constant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>
                <a:latin typeface="Courier New"/>
                <a:cs typeface="Courier New"/>
              </a:rPr>
              <a:t>  </a:t>
            </a:r>
            <a:r>
              <a:rPr lang="en-US" sz="1400" dirty="0" err="1" smtClean="0">
                <a:latin typeface="Courier New"/>
                <a:cs typeface="Courier New"/>
              </a:rPr>
              <a:t>int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>
                <a:latin typeface="Courier New"/>
                <a:cs typeface="Courier New"/>
              </a:rPr>
              <a:t>data[128] = { </a:t>
            </a:r>
            <a:r>
              <a:rPr lang="en-US" sz="1400" dirty="0" smtClean="0">
                <a:latin typeface="Courier New"/>
                <a:cs typeface="Courier New"/>
              </a:rPr>
              <a:t>0, 1</a:t>
            </a:r>
            <a:r>
              <a:rPr lang="en-US" sz="1400" dirty="0">
                <a:latin typeface="Courier New"/>
                <a:cs typeface="Courier New"/>
              </a:rPr>
              <a:t>, 2, 3, 4, 5, ... , </a:t>
            </a:r>
            <a:r>
              <a:rPr lang="en-US" sz="1400" dirty="0" smtClean="0">
                <a:latin typeface="Courier New"/>
                <a:cs typeface="Courier New"/>
              </a:rPr>
              <a:t>127 </a:t>
            </a:r>
            <a:r>
              <a:rPr lang="en-US" sz="1400" dirty="0">
                <a:latin typeface="Courier New"/>
                <a:cs typeface="Courier New"/>
              </a:rPr>
              <a:t>};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</a:t>
            </a:r>
            <a:r>
              <a:rPr lang="en-US" sz="1400" dirty="0" err="1">
                <a:latin typeface="Courier New"/>
                <a:cs typeface="Courier New"/>
              </a:rPr>
              <a:t>int</a:t>
            </a:r>
            <a:r>
              <a:rPr lang="en-US" sz="1400" dirty="0">
                <a:latin typeface="Courier New"/>
                <a:cs typeface="Courier New"/>
              </a:rPr>
              <a:t> multiplier = 3;  </a:t>
            </a:r>
            <a:endParaRPr lang="en-US" sz="1400" dirty="0" smtClean="0"/>
          </a:p>
          <a:p>
            <a:r>
              <a:rPr lang="en-US" sz="1800" dirty="0" smtClean="0"/>
              <a:t>Allocate vectors in scratchpad</a:t>
            </a:r>
          </a:p>
          <a:p>
            <a:pPr marL="0" indent="0">
              <a:buNone/>
            </a:pPr>
            <a:r>
              <a:rPr lang="en-US" sz="1400" dirty="0" smtClean="0">
                <a:latin typeface="Courier New"/>
                <a:cs typeface="Courier New"/>
              </a:rPr>
              <a:t>  </a:t>
            </a:r>
            <a:r>
              <a:rPr lang="en-US" sz="1400" dirty="0" err="1" smtClean="0">
                <a:latin typeface="Courier New"/>
                <a:cs typeface="Courier New"/>
              </a:rPr>
              <a:t>int</a:t>
            </a:r>
            <a:r>
              <a:rPr lang="en-US" sz="1400" dirty="0" smtClean="0">
                <a:latin typeface="Courier New"/>
                <a:cs typeface="Courier New"/>
              </a:rPr>
              <a:t> *</a:t>
            </a:r>
            <a:r>
              <a:rPr lang="en-US" sz="1400" dirty="0" err="1" smtClean="0">
                <a:latin typeface="Courier New"/>
                <a:cs typeface="Courier New"/>
              </a:rPr>
              <a:t>vector_data</a:t>
            </a:r>
            <a:r>
              <a:rPr lang="en-US" sz="1400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1400" dirty="0" smtClean="0">
                <a:latin typeface="Courier New"/>
                <a:cs typeface="Courier New"/>
              </a:rPr>
              <a:t>  </a:t>
            </a:r>
            <a:r>
              <a:rPr lang="en-US" sz="1400" dirty="0" err="1" smtClean="0">
                <a:latin typeface="Courier New"/>
                <a:cs typeface="Courier New"/>
              </a:rPr>
              <a:t>vector_data</a:t>
            </a:r>
            <a:r>
              <a:rPr lang="en-US" sz="1400" dirty="0" smtClean="0">
                <a:latin typeface="Courier New"/>
                <a:cs typeface="Courier New"/>
              </a:rPr>
              <a:t> = </a:t>
            </a:r>
            <a:r>
              <a:rPr lang="en-US" sz="1400" dirty="0" err="1" smtClean="0">
                <a:latin typeface="Courier New"/>
                <a:cs typeface="Courier New"/>
              </a:rPr>
              <a:t>vegas_malloc</a:t>
            </a:r>
            <a:r>
              <a:rPr lang="en-US" sz="1400" dirty="0" smtClean="0">
                <a:latin typeface="Courier New"/>
                <a:cs typeface="Courier New"/>
              </a:rPr>
              <a:t>( 128*4 );     // 128 words long, in scratchpad</a:t>
            </a:r>
          </a:p>
          <a:p>
            <a:r>
              <a:rPr lang="en-US" sz="1800" dirty="0" smtClean="0"/>
              <a:t>Move data from memory </a:t>
            </a:r>
            <a:r>
              <a:rPr lang="en-US" sz="1800" dirty="0" smtClean="0">
                <a:sym typeface="Wingdings"/>
              </a:rPr>
              <a:t></a:t>
            </a:r>
            <a:r>
              <a:rPr lang="en-US" sz="1800" dirty="0" smtClean="0"/>
              <a:t> scratchpad</a:t>
            </a:r>
            <a:endParaRPr lang="en-US" sz="1800" dirty="0"/>
          </a:p>
          <a:p>
            <a:pPr marL="0" indent="0">
              <a:buNone/>
            </a:pPr>
            <a:endParaRPr lang="en-US" sz="1400" dirty="0" smtClean="0">
              <a:latin typeface="Courier New"/>
              <a:cs typeface="Courier New"/>
            </a:endParaRPr>
          </a:p>
          <a:p>
            <a:r>
              <a:rPr lang="en-US" sz="1800" dirty="0" smtClean="0"/>
              <a:t>Point vector address registers to data in scratchpad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endParaRPr lang="en-US" sz="14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400" dirty="0" smtClean="0">
              <a:latin typeface="Courier New"/>
              <a:cs typeface="Courier New"/>
            </a:endParaRPr>
          </a:p>
          <a:p>
            <a:r>
              <a:rPr lang="en-US" sz="1800" dirty="0" smtClean="0"/>
              <a:t>Perform vector operation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>
                <a:latin typeface="Courier New"/>
                <a:cs typeface="Courier New"/>
              </a:rPr>
              <a:t>  </a:t>
            </a:r>
            <a:endParaRPr lang="en-US" sz="1400" dirty="0" smtClean="0"/>
          </a:p>
          <a:p>
            <a:r>
              <a:rPr lang="en-US" sz="1800" dirty="0" smtClean="0"/>
              <a:t>Move data from scratchpad </a:t>
            </a:r>
            <a:r>
              <a:rPr lang="en-US" sz="1800" dirty="0" smtClean="0">
                <a:sym typeface="Wingdings"/>
              </a:rPr>
              <a:t> memory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   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2921F-328B-354E-9DAD-E45001222A82}" type="slidenum">
              <a:rPr lang="en-CA" smtClean="0"/>
              <a:pPr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5145145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#1: Vector * Constant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>
                <a:latin typeface="Courier New"/>
                <a:cs typeface="Courier New"/>
              </a:rPr>
              <a:t>  </a:t>
            </a:r>
            <a:r>
              <a:rPr lang="en-US" sz="1400" dirty="0" err="1" smtClean="0">
                <a:latin typeface="Courier New"/>
                <a:cs typeface="Courier New"/>
              </a:rPr>
              <a:t>int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>
                <a:latin typeface="Courier New"/>
                <a:cs typeface="Courier New"/>
              </a:rPr>
              <a:t>data[128] = { </a:t>
            </a:r>
            <a:r>
              <a:rPr lang="en-US" sz="1400" dirty="0" smtClean="0">
                <a:latin typeface="Courier New"/>
                <a:cs typeface="Courier New"/>
              </a:rPr>
              <a:t>0, 1</a:t>
            </a:r>
            <a:r>
              <a:rPr lang="en-US" sz="1400" dirty="0">
                <a:latin typeface="Courier New"/>
                <a:cs typeface="Courier New"/>
              </a:rPr>
              <a:t>, 2, 3, 4, 5, ... , </a:t>
            </a:r>
            <a:r>
              <a:rPr lang="en-US" sz="1400" dirty="0" smtClean="0">
                <a:latin typeface="Courier New"/>
                <a:cs typeface="Courier New"/>
              </a:rPr>
              <a:t>127 </a:t>
            </a:r>
            <a:r>
              <a:rPr lang="en-US" sz="1400" dirty="0">
                <a:latin typeface="Courier New"/>
                <a:cs typeface="Courier New"/>
              </a:rPr>
              <a:t>};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</a:t>
            </a:r>
            <a:r>
              <a:rPr lang="en-US" sz="1400" dirty="0" err="1">
                <a:latin typeface="Courier New"/>
                <a:cs typeface="Courier New"/>
              </a:rPr>
              <a:t>int</a:t>
            </a:r>
            <a:r>
              <a:rPr lang="en-US" sz="1400" dirty="0">
                <a:latin typeface="Courier New"/>
                <a:cs typeface="Courier New"/>
              </a:rPr>
              <a:t> multiplier = 3;  </a:t>
            </a:r>
            <a:endParaRPr lang="en-US" sz="1400" dirty="0" smtClean="0"/>
          </a:p>
          <a:p>
            <a:r>
              <a:rPr lang="en-US" sz="1800" dirty="0" smtClean="0"/>
              <a:t>Allocate vectors in scratchpad</a:t>
            </a:r>
          </a:p>
          <a:p>
            <a:pPr marL="0" indent="0">
              <a:buNone/>
            </a:pPr>
            <a:r>
              <a:rPr lang="en-US" sz="1400" dirty="0" smtClean="0">
                <a:latin typeface="Courier New"/>
                <a:cs typeface="Courier New"/>
              </a:rPr>
              <a:t>  </a:t>
            </a:r>
            <a:r>
              <a:rPr lang="en-US" sz="1400" dirty="0" err="1" smtClean="0">
                <a:latin typeface="Courier New"/>
                <a:cs typeface="Courier New"/>
              </a:rPr>
              <a:t>int</a:t>
            </a:r>
            <a:r>
              <a:rPr lang="en-US" sz="1400" dirty="0" smtClean="0">
                <a:latin typeface="Courier New"/>
                <a:cs typeface="Courier New"/>
              </a:rPr>
              <a:t> *</a:t>
            </a:r>
            <a:r>
              <a:rPr lang="en-US" sz="1400" dirty="0" err="1" smtClean="0">
                <a:latin typeface="Courier New"/>
                <a:cs typeface="Courier New"/>
              </a:rPr>
              <a:t>vector_data</a:t>
            </a:r>
            <a:r>
              <a:rPr lang="en-US" sz="1400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1400" dirty="0" smtClean="0">
                <a:latin typeface="Courier New"/>
                <a:cs typeface="Courier New"/>
              </a:rPr>
              <a:t>  </a:t>
            </a:r>
            <a:r>
              <a:rPr lang="en-US" sz="1400" dirty="0" err="1" smtClean="0">
                <a:latin typeface="Courier New"/>
                <a:cs typeface="Courier New"/>
              </a:rPr>
              <a:t>vector_data</a:t>
            </a:r>
            <a:r>
              <a:rPr lang="en-US" sz="1400" dirty="0" smtClean="0">
                <a:latin typeface="Courier New"/>
                <a:cs typeface="Courier New"/>
              </a:rPr>
              <a:t> = </a:t>
            </a:r>
            <a:r>
              <a:rPr lang="en-US" sz="1400" dirty="0" err="1" smtClean="0">
                <a:latin typeface="Courier New"/>
                <a:cs typeface="Courier New"/>
              </a:rPr>
              <a:t>vegas_malloc</a:t>
            </a:r>
            <a:r>
              <a:rPr lang="en-US" sz="1400" dirty="0" smtClean="0">
                <a:latin typeface="Courier New"/>
                <a:cs typeface="Courier New"/>
              </a:rPr>
              <a:t>( 128*4 );     // 128 words long, in scratchpad</a:t>
            </a:r>
          </a:p>
          <a:p>
            <a:r>
              <a:rPr lang="en-US" sz="1800" dirty="0" smtClean="0"/>
              <a:t>Move data from memory </a:t>
            </a:r>
            <a:r>
              <a:rPr lang="en-US" sz="1800" dirty="0" smtClean="0">
                <a:sym typeface="Wingdings"/>
              </a:rPr>
              <a:t></a:t>
            </a:r>
            <a:r>
              <a:rPr lang="en-US" sz="1800" dirty="0" smtClean="0"/>
              <a:t> scratchpad</a:t>
            </a:r>
            <a:endParaRPr lang="en-US" sz="1800" dirty="0"/>
          </a:p>
          <a:p>
            <a:pPr marL="0" indent="0">
              <a:buNone/>
            </a:pPr>
            <a:r>
              <a:rPr lang="en-US" sz="1400" dirty="0" smtClean="0">
                <a:latin typeface="Courier New"/>
                <a:cs typeface="Courier New"/>
              </a:rPr>
              <a:t>  </a:t>
            </a:r>
            <a:r>
              <a:rPr lang="en-US" sz="1400" dirty="0" err="1" smtClean="0">
                <a:latin typeface="Courier New"/>
                <a:cs typeface="Courier New"/>
              </a:rPr>
              <a:t>vegas_dma_to_vector</a:t>
            </a:r>
            <a:r>
              <a:rPr lang="en-US" sz="1400" dirty="0" smtClean="0">
                <a:latin typeface="Courier New"/>
                <a:cs typeface="Courier New"/>
              </a:rPr>
              <a:t>( </a:t>
            </a:r>
            <a:r>
              <a:rPr lang="en-US" sz="1400" dirty="0" err="1" smtClean="0">
                <a:latin typeface="Courier New"/>
                <a:cs typeface="Courier New"/>
              </a:rPr>
              <a:t>vector_data</a:t>
            </a:r>
            <a:r>
              <a:rPr lang="en-US" sz="1400" dirty="0" smtClean="0">
                <a:latin typeface="Courier New"/>
                <a:cs typeface="Courier New"/>
              </a:rPr>
              <a:t>, data, 128*4 );// copy from ‘data’</a:t>
            </a:r>
          </a:p>
          <a:p>
            <a:r>
              <a:rPr lang="en-US" sz="1800" dirty="0" smtClean="0"/>
              <a:t>Point </a:t>
            </a:r>
            <a:r>
              <a:rPr lang="en-US" sz="1800" dirty="0" smtClean="0"/>
              <a:t>vector address registers to data in scratchpad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endParaRPr lang="en-US" sz="14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400" dirty="0" smtClean="0">
              <a:latin typeface="Courier New"/>
              <a:cs typeface="Courier New"/>
            </a:endParaRPr>
          </a:p>
          <a:p>
            <a:r>
              <a:rPr lang="en-US" sz="1800" dirty="0" smtClean="0"/>
              <a:t>Perform vector operation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>
                <a:latin typeface="Courier New"/>
                <a:cs typeface="Courier New"/>
              </a:rPr>
              <a:t>  </a:t>
            </a:r>
            <a:endParaRPr lang="en-US" sz="1400" dirty="0" smtClean="0"/>
          </a:p>
          <a:p>
            <a:r>
              <a:rPr lang="en-US" sz="1800" dirty="0" smtClean="0"/>
              <a:t>Move data from scratchpad </a:t>
            </a:r>
            <a:r>
              <a:rPr lang="en-US" sz="1800" dirty="0" smtClean="0">
                <a:sym typeface="Wingdings"/>
              </a:rPr>
              <a:t> memory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   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2921F-328B-354E-9DAD-E45001222A82}" type="slidenum">
              <a:rPr lang="en-CA" smtClean="0"/>
              <a:pPr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5145145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#1: Vector * Constant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>
                <a:latin typeface="Courier New"/>
                <a:cs typeface="Courier New"/>
              </a:rPr>
              <a:t>  </a:t>
            </a:r>
            <a:r>
              <a:rPr lang="en-US" sz="1400" dirty="0" err="1" smtClean="0">
                <a:latin typeface="Courier New"/>
                <a:cs typeface="Courier New"/>
              </a:rPr>
              <a:t>int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>
                <a:latin typeface="Courier New"/>
                <a:cs typeface="Courier New"/>
              </a:rPr>
              <a:t>data[128] = { </a:t>
            </a:r>
            <a:r>
              <a:rPr lang="en-US" sz="1400" dirty="0" smtClean="0">
                <a:latin typeface="Courier New"/>
                <a:cs typeface="Courier New"/>
              </a:rPr>
              <a:t>0, 1</a:t>
            </a:r>
            <a:r>
              <a:rPr lang="en-US" sz="1400" dirty="0">
                <a:latin typeface="Courier New"/>
                <a:cs typeface="Courier New"/>
              </a:rPr>
              <a:t>, 2, 3, 4, 5, ... , </a:t>
            </a:r>
            <a:r>
              <a:rPr lang="en-US" sz="1400" dirty="0" smtClean="0">
                <a:latin typeface="Courier New"/>
                <a:cs typeface="Courier New"/>
              </a:rPr>
              <a:t>127 </a:t>
            </a:r>
            <a:r>
              <a:rPr lang="en-US" sz="1400" dirty="0">
                <a:latin typeface="Courier New"/>
                <a:cs typeface="Courier New"/>
              </a:rPr>
              <a:t>};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</a:t>
            </a:r>
            <a:r>
              <a:rPr lang="en-US" sz="1400" dirty="0" err="1">
                <a:latin typeface="Courier New"/>
                <a:cs typeface="Courier New"/>
              </a:rPr>
              <a:t>int</a:t>
            </a:r>
            <a:r>
              <a:rPr lang="en-US" sz="1400" dirty="0">
                <a:latin typeface="Courier New"/>
                <a:cs typeface="Courier New"/>
              </a:rPr>
              <a:t> multiplier = 3;  </a:t>
            </a:r>
            <a:endParaRPr lang="en-US" sz="1400" dirty="0" smtClean="0"/>
          </a:p>
          <a:p>
            <a:r>
              <a:rPr lang="en-US" sz="1800" dirty="0" smtClean="0"/>
              <a:t>Allocate vectors in scratchpad</a:t>
            </a:r>
          </a:p>
          <a:p>
            <a:pPr marL="0" indent="0">
              <a:buNone/>
            </a:pPr>
            <a:r>
              <a:rPr lang="en-US" sz="1400" dirty="0" smtClean="0">
                <a:latin typeface="Courier New"/>
                <a:cs typeface="Courier New"/>
              </a:rPr>
              <a:t>  </a:t>
            </a:r>
            <a:r>
              <a:rPr lang="en-US" sz="1400" dirty="0" err="1" smtClean="0">
                <a:latin typeface="Courier New"/>
                <a:cs typeface="Courier New"/>
              </a:rPr>
              <a:t>int</a:t>
            </a:r>
            <a:r>
              <a:rPr lang="en-US" sz="1400" dirty="0" smtClean="0">
                <a:latin typeface="Courier New"/>
                <a:cs typeface="Courier New"/>
              </a:rPr>
              <a:t> *</a:t>
            </a:r>
            <a:r>
              <a:rPr lang="en-US" sz="1400" dirty="0" err="1" smtClean="0">
                <a:latin typeface="Courier New"/>
                <a:cs typeface="Courier New"/>
              </a:rPr>
              <a:t>vector_data</a:t>
            </a:r>
            <a:r>
              <a:rPr lang="en-US" sz="1400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1400" dirty="0" smtClean="0">
                <a:latin typeface="Courier New"/>
                <a:cs typeface="Courier New"/>
              </a:rPr>
              <a:t>  </a:t>
            </a:r>
            <a:r>
              <a:rPr lang="en-US" sz="1400" dirty="0" err="1" smtClean="0">
                <a:latin typeface="Courier New"/>
                <a:cs typeface="Courier New"/>
              </a:rPr>
              <a:t>vector_data</a:t>
            </a:r>
            <a:r>
              <a:rPr lang="en-US" sz="1400" dirty="0" smtClean="0">
                <a:latin typeface="Courier New"/>
                <a:cs typeface="Courier New"/>
              </a:rPr>
              <a:t> = </a:t>
            </a:r>
            <a:r>
              <a:rPr lang="en-US" sz="1400" dirty="0" err="1" smtClean="0">
                <a:latin typeface="Courier New"/>
                <a:cs typeface="Courier New"/>
              </a:rPr>
              <a:t>vegas_malloc</a:t>
            </a:r>
            <a:r>
              <a:rPr lang="en-US" sz="1400" dirty="0" smtClean="0">
                <a:latin typeface="Courier New"/>
                <a:cs typeface="Courier New"/>
              </a:rPr>
              <a:t>( 128*4 );     // 128 words long, in scratchpad</a:t>
            </a:r>
          </a:p>
          <a:p>
            <a:r>
              <a:rPr lang="en-US" sz="1800" dirty="0" smtClean="0"/>
              <a:t>Move data from memory </a:t>
            </a:r>
            <a:r>
              <a:rPr lang="en-US" sz="1800" dirty="0" smtClean="0">
                <a:sym typeface="Wingdings"/>
              </a:rPr>
              <a:t></a:t>
            </a:r>
            <a:r>
              <a:rPr lang="en-US" sz="1800" dirty="0" smtClean="0"/>
              <a:t> scratchpad</a:t>
            </a:r>
            <a:endParaRPr lang="en-US" sz="1800" dirty="0"/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 err="1" smtClean="0">
                <a:latin typeface="Courier New"/>
                <a:cs typeface="Courier New"/>
              </a:rPr>
              <a:t>vegas_dma_to_vector</a:t>
            </a:r>
            <a:r>
              <a:rPr lang="en-US" sz="1400" dirty="0" smtClean="0">
                <a:latin typeface="Courier New"/>
                <a:cs typeface="Courier New"/>
              </a:rPr>
              <a:t>( </a:t>
            </a:r>
            <a:r>
              <a:rPr lang="en-US" sz="1400" dirty="0" err="1" smtClean="0">
                <a:latin typeface="Courier New"/>
                <a:cs typeface="Courier New"/>
              </a:rPr>
              <a:t>vector_data</a:t>
            </a:r>
            <a:r>
              <a:rPr lang="en-US" sz="1400" dirty="0" smtClean="0">
                <a:latin typeface="Courier New"/>
                <a:cs typeface="Courier New"/>
              </a:rPr>
              <a:t>, </a:t>
            </a:r>
            <a:r>
              <a:rPr lang="en-US" sz="1400" dirty="0" smtClean="0">
                <a:latin typeface="Courier New"/>
                <a:cs typeface="Courier New"/>
              </a:rPr>
              <a:t>data, 128*4 </a:t>
            </a:r>
            <a:r>
              <a:rPr lang="en-US" sz="1400" dirty="0" smtClean="0">
                <a:latin typeface="Courier New"/>
                <a:cs typeface="Courier New"/>
              </a:rPr>
              <a:t>);// copy from ‘data’</a:t>
            </a:r>
          </a:p>
          <a:p>
            <a:r>
              <a:rPr lang="en-US" sz="1800" dirty="0" smtClean="0"/>
              <a:t>Point vector address registers to data in scratchpad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 err="1" smtClean="0">
                <a:latin typeface="Courier New"/>
                <a:cs typeface="Courier New"/>
              </a:rPr>
              <a:t>vegas_set</a:t>
            </a:r>
            <a:r>
              <a:rPr lang="en-US" sz="1400" dirty="0" smtClean="0">
                <a:latin typeface="Courier New"/>
                <a:cs typeface="Courier New"/>
              </a:rPr>
              <a:t>( VADDR, V1, </a:t>
            </a:r>
            <a:r>
              <a:rPr lang="en-US" sz="1400" dirty="0" err="1" smtClean="0">
                <a:latin typeface="Courier New"/>
                <a:cs typeface="Courier New"/>
              </a:rPr>
              <a:t>vector_data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>
                <a:latin typeface="Courier New"/>
                <a:cs typeface="Courier New"/>
              </a:rPr>
              <a:t>)</a:t>
            </a:r>
            <a:r>
              <a:rPr lang="en-US" sz="1400" dirty="0" smtClean="0">
                <a:latin typeface="Courier New"/>
                <a:cs typeface="Courier New"/>
              </a:rPr>
              <a:t>;     // can use V1 .. V7 address reg</a:t>
            </a:r>
            <a:r>
              <a:rPr lang="en-US" sz="1400" dirty="0" smtClean="0">
                <a:latin typeface="Courier New"/>
                <a:cs typeface="Courier New"/>
              </a:rPr>
              <a:t>.</a:t>
            </a:r>
          </a:p>
          <a:p>
            <a:pPr marL="0" indent="0">
              <a:buNone/>
            </a:pPr>
            <a:r>
              <a:rPr lang="en-US" sz="1400" dirty="0" smtClean="0">
                <a:latin typeface="Courier New"/>
                <a:cs typeface="Courier New"/>
              </a:rPr>
              <a:t>  </a:t>
            </a:r>
            <a:r>
              <a:rPr lang="en-US" sz="1400" dirty="0" err="1">
                <a:latin typeface="Courier New"/>
                <a:cs typeface="Courier New"/>
              </a:rPr>
              <a:t>vegas_set</a:t>
            </a:r>
            <a:r>
              <a:rPr lang="en-US" sz="1400" dirty="0">
                <a:latin typeface="Courier New"/>
                <a:cs typeface="Courier New"/>
              </a:rPr>
              <a:t>( VCTRL, VL, 128 );             // # of elements</a:t>
            </a:r>
            <a:endParaRPr lang="en-US" sz="1400" dirty="0" smtClean="0">
              <a:latin typeface="Courier New"/>
              <a:cs typeface="Courier New"/>
            </a:endParaRPr>
          </a:p>
          <a:p>
            <a:r>
              <a:rPr lang="en-US" sz="1800" dirty="0" smtClean="0"/>
              <a:t>Perform vector operation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800" dirty="0" smtClean="0"/>
              <a:t>Move data from scratchpad </a:t>
            </a:r>
            <a:r>
              <a:rPr lang="en-US" sz="1800" dirty="0" smtClean="0">
                <a:sym typeface="Wingdings"/>
              </a:rPr>
              <a:t> memory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   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2921F-328B-354E-9DAD-E45001222A82}" type="slidenum">
              <a:rPr lang="en-CA" smtClean="0"/>
              <a:pPr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5145145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#1: Vector * Constant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>
                <a:latin typeface="Courier New"/>
                <a:cs typeface="Courier New"/>
              </a:rPr>
              <a:t>  </a:t>
            </a:r>
            <a:r>
              <a:rPr lang="en-US" sz="1400" dirty="0" err="1" smtClean="0">
                <a:latin typeface="Courier New"/>
                <a:cs typeface="Courier New"/>
              </a:rPr>
              <a:t>int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>
                <a:latin typeface="Courier New"/>
                <a:cs typeface="Courier New"/>
              </a:rPr>
              <a:t>data[128] = { </a:t>
            </a:r>
            <a:r>
              <a:rPr lang="en-US" sz="1400" dirty="0" smtClean="0">
                <a:latin typeface="Courier New"/>
                <a:cs typeface="Courier New"/>
              </a:rPr>
              <a:t>0, 1</a:t>
            </a:r>
            <a:r>
              <a:rPr lang="en-US" sz="1400" dirty="0">
                <a:latin typeface="Courier New"/>
                <a:cs typeface="Courier New"/>
              </a:rPr>
              <a:t>, 2, 3, 4, 5, ... , </a:t>
            </a:r>
            <a:r>
              <a:rPr lang="en-US" sz="1400" dirty="0" smtClean="0">
                <a:latin typeface="Courier New"/>
                <a:cs typeface="Courier New"/>
              </a:rPr>
              <a:t>127 </a:t>
            </a:r>
            <a:r>
              <a:rPr lang="en-US" sz="1400" dirty="0">
                <a:latin typeface="Courier New"/>
                <a:cs typeface="Courier New"/>
              </a:rPr>
              <a:t>};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</a:t>
            </a:r>
            <a:r>
              <a:rPr lang="en-US" sz="1400" dirty="0" err="1">
                <a:latin typeface="Courier New"/>
                <a:cs typeface="Courier New"/>
              </a:rPr>
              <a:t>int</a:t>
            </a:r>
            <a:r>
              <a:rPr lang="en-US" sz="1400" dirty="0">
                <a:latin typeface="Courier New"/>
                <a:cs typeface="Courier New"/>
              </a:rPr>
              <a:t> multiplier = 3;  </a:t>
            </a:r>
            <a:endParaRPr lang="en-US" sz="1400" dirty="0" smtClean="0"/>
          </a:p>
          <a:p>
            <a:r>
              <a:rPr lang="en-US" sz="1800" dirty="0" smtClean="0"/>
              <a:t>Allocate vectors in scratchpad</a:t>
            </a:r>
          </a:p>
          <a:p>
            <a:pPr marL="0" indent="0">
              <a:buNone/>
            </a:pPr>
            <a:r>
              <a:rPr lang="en-US" sz="1400" dirty="0" smtClean="0">
                <a:latin typeface="Courier New"/>
                <a:cs typeface="Courier New"/>
              </a:rPr>
              <a:t>  </a:t>
            </a:r>
            <a:r>
              <a:rPr lang="en-US" sz="1400" dirty="0" err="1" smtClean="0">
                <a:latin typeface="Courier New"/>
                <a:cs typeface="Courier New"/>
              </a:rPr>
              <a:t>int</a:t>
            </a:r>
            <a:r>
              <a:rPr lang="en-US" sz="1400" dirty="0" smtClean="0">
                <a:latin typeface="Courier New"/>
                <a:cs typeface="Courier New"/>
              </a:rPr>
              <a:t> *</a:t>
            </a:r>
            <a:r>
              <a:rPr lang="en-US" sz="1400" dirty="0" err="1" smtClean="0">
                <a:latin typeface="Courier New"/>
                <a:cs typeface="Courier New"/>
              </a:rPr>
              <a:t>vector_data</a:t>
            </a:r>
            <a:r>
              <a:rPr lang="en-US" sz="1400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1400" dirty="0" smtClean="0">
                <a:latin typeface="Courier New"/>
                <a:cs typeface="Courier New"/>
              </a:rPr>
              <a:t>  </a:t>
            </a:r>
            <a:r>
              <a:rPr lang="en-US" sz="1400" dirty="0" err="1" smtClean="0">
                <a:latin typeface="Courier New"/>
                <a:cs typeface="Courier New"/>
              </a:rPr>
              <a:t>vector_data</a:t>
            </a:r>
            <a:r>
              <a:rPr lang="en-US" sz="1400" dirty="0" smtClean="0">
                <a:latin typeface="Courier New"/>
                <a:cs typeface="Courier New"/>
              </a:rPr>
              <a:t> = </a:t>
            </a:r>
            <a:r>
              <a:rPr lang="en-US" sz="1400" dirty="0" err="1" smtClean="0">
                <a:latin typeface="Courier New"/>
                <a:cs typeface="Courier New"/>
              </a:rPr>
              <a:t>vegas_malloc</a:t>
            </a:r>
            <a:r>
              <a:rPr lang="en-US" sz="1400" dirty="0" smtClean="0">
                <a:latin typeface="Courier New"/>
                <a:cs typeface="Courier New"/>
              </a:rPr>
              <a:t>( 128*4 );     // 128 words long, in scratchpad</a:t>
            </a:r>
          </a:p>
          <a:p>
            <a:r>
              <a:rPr lang="en-US" sz="1800" dirty="0" smtClean="0"/>
              <a:t>Move data from memory </a:t>
            </a:r>
            <a:r>
              <a:rPr lang="en-US" sz="1800" dirty="0" smtClean="0">
                <a:sym typeface="Wingdings"/>
              </a:rPr>
              <a:t></a:t>
            </a:r>
            <a:r>
              <a:rPr lang="en-US" sz="1800" dirty="0" smtClean="0"/>
              <a:t> scratchpad</a:t>
            </a:r>
            <a:endParaRPr lang="en-US" sz="1800" dirty="0"/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 err="1" smtClean="0">
                <a:latin typeface="Courier New"/>
                <a:cs typeface="Courier New"/>
              </a:rPr>
              <a:t>vegas_dma_to_vector</a:t>
            </a:r>
            <a:r>
              <a:rPr lang="en-US" sz="1400" dirty="0" smtClean="0">
                <a:latin typeface="Courier New"/>
                <a:cs typeface="Courier New"/>
              </a:rPr>
              <a:t>( </a:t>
            </a:r>
            <a:r>
              <a:rPr lang="en-US" sz="1400" dirty="0" err="1" smtClean="0">
                <a:latin typeface="Courier New"/>
                <a:cs typeface="Courier New"/>
              </a:rPr>
              <a:t>vector_data</a:t>
            </a:r>
            <a:r>
              <a:rPr lang="en-US" sz="1400" dirty="0" smtClean="0">
                <a:latin typeface="Courier New"/>
                <a:cs typeface="Courier New"/>
              </a:rPr>
              <a:t>, </a:t>
            </a:r>
            <a:r>
              <a:rPr lang="en-US" sz="1400" dirty="0" smtClean="0">
                <a:latin typeface="Courier New"/>
                <a:cs typeface="Courier New"/>
              </a:rPr>
              <a:t>data, 128*4 </a:t>
            </a:r>
            <a:r>
              <a:rPr lang="en-US" sz="1400" dirty="0" smtClean="0">
                <a:latin typeface="Courier New"/>
                <a:cs typeface="Courier New"/>
              </a:rPr>
              <a:t>);// copy from ‘data’</a:t>
            </a:r>
          </a:p>
          <a:p>
            <a:r>
              <a:rPr lang="en-US" sz="1800" dirty="0" smtClean="0"/>
              <a:t>Point vector address registers to data in scratchpad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 err="1" smtClean="0">
                <a:latin typeface="Courier New"/>
                <a:cs typeface="Courier New"/>
              </a:rPr>
              <a:t>vegas_set</a:t>
            </a:r>
            <a:r>
              <a:rPr lang="en-US" sz="1400" dirty="0" smtClean="0">
                <a:latin typeface="Courier New"/>
                <a:cs typeface="Courier New"/>
              </a:rPr>
              <a:t>( VADDR, V1, </a:t>
            </a:r>
            <a:r>
              <a:rPr lang="en-US" sz="1400" dirty="0" err="1" smtClean="0">
                <a:latin typeface="Courier New"/>
                <a:cs typeface="Courier New"/>
              </a:rPr>
              <a:t>vector_data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>
                <a:latin typeface="Courier New"/>
                <a:cs typeface="Courier New"/>
              </a:rPr>
              <a:t>)</a:t>
            </a:r>
            <a:r>
              <a:rPr lang="en-US" sz="1400" dirty="0" smtClean="0">
                <a:latin typeface="Courier New"/>
                <a:cs typeface="Courier New"/>
              </a:rPr>
              <a:t>;     // can use V1 .. V7 address reg</a:t>
            </a:r>
            <a:r>
              <a:rPr lang="en-US" sz="1400" dirty="0" smtClean="0">
                <a:latin typeface="Courier New"/>
                <a:cs typeface="Courier New"/>
              </a:rPr>
              <a:t>.</a:t>
            </a:r>
          </a:p>
          <a:p>
            <a:pPr marL="0" indent="0">
              <a:buNone/>
            </a:pPr>
            <a:r>
              <a:rPr lang="en-US" sz="1400" dirty="0" smtClean="0">
                <a:latin typeface="Courier New"/>
                <a:cs typeface="Courier New"/>
              </a:rPr>
              <a:t>  </a:t>
            </a:r>
            <a:r>
              <a:rPr lang="en-US" sz="1400" dirty="0" err="1">
                <a:latin typeface="Courier New"/>
                <a:cs typeface="Courier New"/>
              </a:rPr>
              <a:t>vegas_set</a:t>
            </a:r>
            <a:r>
              <a:rPr lang="en-US" sz="1400" dirty="0">
                <a:latin typeface="Courier New"/>
                <a:cs typeface="Courier New"/>
              </a:rPr>
              <a:t>( VCTRL, VL, 128 );             // # of elements</a:t>
            </a:r>
            <a:endParaRPr lang="en-US" sz="1400" dirty="0" smtClean="0">
              <a:latin typeface="Courier New"/>
              <a:cs typeface="Courier New"/>
            </a:endParaRPr>
          </a:p>
          <a:p>
            <a:r>
              <a:rPr lang="en-US" sz="1800" dirty="0" smtClean="0"/>
              <a:t>Perform vector operation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</a:t>
            </a:r>
            <a:r>
              <a:rPr lang="en-US" sz="1400" dirty="0" err="1" smtClean="0">
                <a:latin typeface="Courier New"/>
                <a:cs typeface="Courier New"/>
              </a:rPr>
              <a:t>vegas_wait_for_dma</a:t>
            </a:r>
            <a:r>
              <a:rPr lang="en-US" sz="1400" dirty="0">
                <a:latin typeface="Courier New"/>
                <a:cs typeface="Courier New"/>
              </a:rPr>
              <a:t>()</a:t>
            </a:r>
            <a:r>
              <a:rPr lang="en-US" sz="1400" dirty="0" smtClean="0">
                <a:latin typeface="Courier New"/>
                <a:cs typeface="Courier New"/>
              </a:rPr>
              <a:t>;                    // wait for DMA copy to finish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>
                <a:latin typeface="Courier New"/>
                <a:cs typeface="Courier New"/>
              </a:rPr>
              <a:t>  </a:t>
            </a:r>
            <a:r>
              <a:rPr lang="en-US" sz="1400" dirty="0" err="1" smtClean="0">
                <a:latin typeface="Courier New"/>
                <a:cs typeface="Courier New"/>
              </a:rPr>
              <a:t>vegas_vsw</a:t>
            </a:r>
            <a:r>
              <a:rPr lang="en-US" sz="1400" dirty="0" smtClean="0">
                <a:latin typeface="Courier New"/>
                <a:cs typeface="Courier New"/>
              </a:rPr>
              <a:t>( VMULLO, V1, V1, multiplier </a:t>
            </a:r>
            <a:r>
              <a:rPr lang="en-US" sz="1400" dirty="0">
                <a:latin typeface="Courier New"/>
                <a:cs typeface="Courier New"/>
              </a:rPr>
              <a:t>)</a:t>
            </a:r>
            <a:r>
              <a:rPr lang="en-US" sz="1400" dirty="0" smtClean="0">
                <a:latin typeface="Courier New"/>
                <a:cs typeface="Courier New"/>
              </a:rPr>
              <a:t>; // only 1 VEGAS </a:t>
            </a:r>
            <a:r>
              <a:rPr lang="en-US" sz="1400" dirty="0" smtClean="0">
                <a:latin typeface="Courier New"/>
                <a:cs typeface="Courier New"/>
              </a:rPr>
              <a:t>instruction</a:t>
            </a:r>
          </a:p>
          <a:p>
            <a:r>
              <a:rPr lang="en-US" sz="1800" dirty="0" smtClean="0"/>
              <a:t>Move </a:t>
            </a:r>
            <a:r>
              <a:rPr lang="en-US" sz="1800" dirty="0" smtClean="0"/>
              <a:t>data from scratchpad </a:t>
            </a:r>
            <a:r>
              <a:rPr lang="en-US" sz="1800" dirty="0" smtClean="0">
                <a:sym typeface="Wingdings"/>
              </a:rPr>
              <a:t> memory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   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2921F-328B-354E-9DAD-E45001222A82}" type="slidenum">
              <a:rPr lang="en-CA" smtClean="0"/>
              <a:pPr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5145145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#1: Vector * Constant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>
                <a:latin typeface="Courier New"/>
                <a:cs typeface="Courier New"/>
              </a:rPr>
              <a:t>  </a:t>
            </a:r>
            <a:r>
              <a:rPr lang="en-US" sz="1400" dirty="0" err="1" smtClean="0">
                <a:latin typeface="Courier New"/>
                <a:cs typeface="Courier New"/>
              </a:rPr>
              <a:t>int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>
                <a:latin typeface="Courier New"/>
                <a:cs typeface="Courier New"/>
              </a:rPr>
              <a:t>data[128] = { </a:t>
            </a:r>
            <a:r>
              <a:rPr lang="en-US" sz="1400" dirty="0" smtClean="0">
                <a:latin typeface="Courier New"/>
                <a:cs typeface="Courier New"/>
              </a:rPr>
              <a:t>0, 1</a:t>
            </a:r>
            <a:r>
              <a:rPr lang="en-US" sz="1400" dirty="0">
                <a:latin typeface="Courier New"/>
                <a:cs typeface="Courier New"/>
              </a:rPr>
              <a:t>, 2, 3, 4, 5, ... , </a:t>
            </a:r>
            <a:r>
              <a:rPr lang="en-US" sz="1400" dirty="0" smtClean="0">
                <a:latin typeface="Courier New"/>
                <a:cs typeface="Courier New"/>
              </a:rPr>
              <a:t>127 </a:t>
            </a:r>
            <a:r>
              <a:rPr lang="en-US" sz="1400" dirty="0">
                <a:latin typeface="Courier New"/>
                <a:cs typeface="Courier New"/>
              </a:rPr>
              <a:t>};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</a:t>
            </a:r>
            <a:r>
              <a:rPr lang="en-US" sz="1400" dirty="0" err="1">
                <a:latin typeface="Courier New"/>
                <a:cs typeface="Courier New"/>
              </a:rPr>
              <a:t>int</a:t>
            </a:r>
            <a:r>
              <a:rPr lang="en-US" sz="1400" dirty="0">
                <a:latin typeface="Courier New"/>
                <a:cs typeface="Courier New"/>
              </a:rPr>
              <a:t> multiplier = 3;  </a:t>
            </a:r>
            <a:endParaRPr lang="en-US" sz="1400" dirty="0" smtClean="0"/>
          </a:p>
          <a:p>
            <a:r>
              <a:rPr lang="en-US" sz="1800" dirty="0" smtClean="0"/>
              <a:t>Allocate vectors in scratchpad</a:t>
            </a:r>
          </a:p>
          <a:p>
            <a:pPr marL="0" indent="0">
              <a:buNone/>
            </a:pPr>
            <a:r>
              <a:rPr lang="en-US" sz="1400" dirty="0" smtClean="0">
                <a:latin typeface="Courier New"/>
                <a:cs typeface="Courier New"/>
              </a:rPr>
              <a:t>  </a:t>
            </a:r>
            <a:r>
              <a:rPr lang="en-US" sz="1400" dirty="0" err="1" smtClean="0">
                <a:latin typeface="Courier New"/>
                <a:cs typeface="Courier New"/>
              </a:rPr>
              <a:t>int</a:t>
            </a:r>
            <a:r>
              <a:rPr lang="en-US" sz="1400" dirty="0" smtClean="0">
                <a:latin typeface="Courier New"/>
                <a:cs typeface="Courier New"/>
              </a:rPr>
              <a:t> *</a:t>
            </a:r>
            <a:r>
              <a:rPr lang="en-US" sz="1400" dirty="0" err="1" smtClean="0">
                <a:latin typeface="Courier New"/>
                <a:cs typeface="Courier New"/>
              </a:rPr>
              <a:t>vector_data</a:t>
            </a:r>
            <a:r>
              <a:rPr lang="en-US" sz="1400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1400" dirty="0" smtClean="0">
                <a:latin typeface="Courier New"/>
                <a:cs typeface="Courier New"/>
              </a:rPr>
              <a:t>  </a:t>
            </a:r>
            <a:r>
              <a:rPr lang="en-US" sz="1400" dirty="0" err="1" smtClean="0">
                <a:latin typeface="Courier New"/>
                <a:cs typeface="Courier New"/>
              </a:rPr>
              <a:t>vector_data</a:t>
            </a:r>
            <a:r>
              <a:rPr lang="en-US" sz="1400" dirty="0" smtClean="0">
                <a:latin typeface="Courier New"/>
                <a:cs typeface="Courier New"/>
              </a:rPr>
              <a:t> = </a:t>
            </a:r>
            <a:r>
              <a:rPr lang="en-US" sz="1400" dirty="0" err="1" smtClean="0">
                <a:latin typeface="Courier New"/>
                <a:cs typeface="Courier New"/>
              </a:rPr>
              <a:t>vegas_malloc</a:t>
            </a:r>
            <a:r>
              <a:rPr lang="en-US" sz="1400" dirty="0" smtClean="0">
                <a:latin typeface="Courier New"/>
                <a:cs typeface="Courier New"/>
              </a:rPr>
              <a:t>( 128*4 );     // 128 words long, in scratchpad</a:t>
            </a:r>
          </a:p>
          <a:p>
            <a:r>
              <a:rPr lang="en-US" sz="1800" dirty="0" smtClean="0"/>
              <a:t>Move data from memory </a:t>
            </a:r>
            <a:r>
              <a:rPr lang="en-US" sz="1800" dirty="0" smtClean="0">
                <a:sym typeface="Wingdings"/>
              </a:rPr>
              <a:t></a:t>
            </a:r>
            <a:r>
              <a:rPr lang="en-US" sz="1800" dirty="0" smtClean="0"/>
              <a:t> scratchpad</a:t>
            </a:r>
            <a:endParaRPr lang="en-US" sz="1800" dirty="0"/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 err="1" smtClean="0">
                <a:latin typeface="Courier New"/>
                <a:cs typeface="Courier New"/>
              </a:rPr>
              <a:t>vegas_dma_to_vector</a:t>
            </a:r>
            <a:r>
              <a:rPr lang="en-US" sz="1400" dirty="0" smtClean="0">
                <a:latin typeface="Courier New"/>
                <a:cs typeface="Courier New"/>
              </a:rPr>
              <a:t>( </a:t>
            </a:r>
            <a:r>
              <a:rPr lang="en-US" sz="1400" dirty="0" err="1" smtClean="0">
                <a:latin typeface="Courier New"/>
                <a:cs typeface="Courier New"/>
              </a:rPr>
              <a:t>vector_data</a:t>
            </a:r>
            <a:r>
              <a:rPr lang="en-US" sz="1400" dirty="0" smtClean="0">
                <a:latin typeface="Courier New"/>
                <a:cs typeface="Courier New"/>
              </a:rPr>
              <a:t>, </a:t>
            </a:r>
            <a:r>
              <a:rPr lang="en-US" sz="1400" dirty="0" smtClean="0">
                <a:latin typeface="Courier New"/>
                <a:cs typeface="Courier New"/>
              </a:rPr>
              <a:t>data, 128*4 </a:t>
            </a:r>
            <a:r>
              <a:rPr lang="en-US" sz="1400" dirty="0" smtClean="0">
                <a:latin typeface="Courier New"/>
                <a:cs typeface="Courier New"/>
              </a:rPr>
              <a:t>);// copy from ‘data’</a:t>
            </a:r>
          </a:p>
          <a:p>
            <a:r>
              <a:rPr lang="en-US" sz="1800" dirty="0" smtClean="0"/>
              <a:t>Point vector address registers to data in scratchpad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 err="1" smtClean="0">
                <a:latin typeface="Courier New"/>
                <a:cs typeface="Courier New"/>
              </a:rPr>
              <a:t>vegas_set</a:t>
            </a:r>
            <a:r>
              <a:rPr lang="en-US" sz="1400" dirty="0" smtClean="0">
                <a:latin typeface="Courier New"/>
                <a:cs typeface="Courier New"/>
              </a:rPr>
              <a:t>( VADDR, V1, </a:t>
            </a:r>
            <a:r>
              <a:rPr lang="en-US" sz="1400" dirty="0" err="1" smtClean="0">
                <a:latin typeface="Courier New"/>
                <a:cs typeface="Courier New"/>
              </a:rPr>
              <a:t>vector_data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>
                <a:latin typeface="Courier New"/>
                <a:cs typeface="Courier New"/>
              </a:rPr>
              <a:t>)</a:t>
            </a:r>
            <a:r>
              <a:rPr lang="en-US" sz="1400" dirty="0" smtClean="0">
                <a:latin typeface="Courier New"/>
                <a:cs typeface="Courier New"/>
              </a:rPr>
              <a:t>;     // can use V1 .. V7 address reg</a:t>
            </a:r>
            <a:r>
              <a:rPr lang="en-US" sz="1400" dirty="0" smtClean="0">
                <a:latin typeface="Courier New"/>
                <a:cs typeface="Courier New"/>
              </a:rPr>
              <a:t>.</a:t>
            </a:r>
          </a:p>
          <a:p>
            <a:pPr marL="0" indent="0">
              <a:buNone/>
            </a:pPr>
            <a:r>
              <a:rPr lang="en-US" sz="1400" dirty="0" smtClean="0">
                <a:latin typeface="Courier New"/>
                <a:cs typeface="Courier New"/>
              </a:rPr>
              <a:t>  </a:t>
            </a:r>
            <a:r>
              <a:rPr lang="en-US" sz="1400" dirty="0" err="1">
                <a:latin typeface="Courier New"/>
                <a:cs typeface="Courier New"/>
              </a:rPr>
              <a:t>vegas_set</a:t>
            </a:r>
            <a:r>
              <a:rPr lang="en-US" sz="1400" dirty="0">
                <a:latin typeface="Courier New"/>
                <a:cs typeface="Courier New"/>
              </a:rPr>
              <a:t>( VCTRL, VL, 128 );             // # of elements</a:t>
            </a:r>
            <a:endParaRPr lang="en-US" sz="1400" dirty="0" smtClean="0">
              <a:latin typeface="Courier New"/>
              <a:cs typeface="Courier New"/>
            </a:endParaRPr>
          </a:p>
          <a:p>
            <a:r>
              <a:rPr lang="en-US" sz="1800" dirty="0" smtClean="0"/>
              <a:t>Perform vector operation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</a:t>
            </a:r>
            <a:r>
              <a:rPr lang="en-US" sz="1400" dirty="0" err="1" smtClean="0">
                <a:latin typeface="Courier New"/>
                <a:cs typeface="Courier New"/>
              </a:rPr>
              <a:t>vegas_wait_for_dma</a:t>
            </a:r>
            <a:r>
              <a:rPr lang="en-US" sz="1400" dirty="0">
                <a:latin typeface="Courier New"/>
                <a:cs typeface="Courier New"/>
              </a:rPr>
              <a:t>()</a:t>
            </a:r>
            <a:r>
              <a:rPr lang="en-US" sz="1400" dirty="0" smtClean="0">
                <a:latin typeface="Courier New"/>
                <a:cs typeface="Courier New"/>
              </a:rPr>
              <a:t>;                    // wait for DMA copy to finish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>
                <a:latin typeface="Courier New"/>
                <a:cs typeface="Courier New"/>
              </a:rPr>
              <a:t>  </a:t>
            </a:r>
            <a:r>
              <a:rPr lang="en-US" sz="1400" dirty="0" err="1" smtClean="0">
                <a:latin typeface="Courier New"/>
                <a:cs typeface="Courier New"/>
              </a:rPr>
              <a:t>vegas_vsw</a:t>
            </a:r>
            <a:r>
              <a:rPr lang="en-US" sz="1400" dirty="0" smtClean="0">
                <a:latin typeface="Courier New"/>
                <a:cs typeface="Courier New"/>
              </a:rPr>
              <a:t>( VMULLO, V1, V1, multiplier </a:t>
            </a:r>
            <a:r>
              <a:rPr lang="en-US" sz="1400" dirty="0">
                <a:latin typeface="Courier New"/>
                <a:cs typeface="Courier New"/>
              </a:rPr>
              <a:t>)</a:t>
            </a:r>
            <a:r>
              <a:rPr lang="en-US" sz="1400" dirty="0" smtClean="0">
                <a:latin typeface="Courier New"/>
                <a:cs typeface="Courier New"/>
              </a:rPr>
              <a:t>; // only 1 VEGAS instruction</a:t>
            </a:r>
            <a:endParaRPr lang="en-US" sz="1400" dirty="0" smtClean="0"/>
          </a:p>
          <a:p>
            <a:r>
              <a:rPr lang="en-US" sz="1800" dirty="0" smtClean="0"/>
              <a:t>Move data from scratchpad </a:t>
            </a:r>
            <a:r>
              <a:rPr lang="en-US" sz="1800" dirty="0" smtClean="0">
                <a:sym typeface="Wingdings"/>
              </a:rPr>
              <a:t> memory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 err="1" smtClean="0">
                <a:latin typeface="Courier New"/>
                <a:cs typeface="Courier New"/>
              </a:rPr>
              <a:t>vegas_instr_sync</a:t>
            </a:r>
            <a:r>
              <a:rPr lang="en-US" sz="1400" dirty="0" smtClean="0">
                <a:latin typeface="Courier New"/>
                <a:cs typeface="Courier New"/>
              </a:rPr>
              <a:t>();                      // wait for all VEGAS </a:t>
            </a:r>
            <a:r>
              <a:rPr lang="en-US" sz="1400" dirty="0" err="1" smtClean="0">
                <a:latin typeface="Courier New"/>
                <a:cs typeface="Courier New"/>
              </a:rPr>
              <a:t>instr</a:t>
            </a:r>
            <a:endParaRPr lang="en-US" sz="14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 </a:t>
            </a:r>
            <a:r>
              <a:rPr lang="en-US" sz="1400" dirty="0" err="1" smtClean="0">
                <a:latin typeface="Courier New"/>
                <a:cs typeface="Courier New"/>
              </a:rPr>
              <a:t>vegas_dma_to_host</a:t>
            </a:r>
            <a:r>
              <a:rPr lang="en-US" sz="1400" dirty="0" smtClean="0">
                <a:latin typeface="Courier New"/>
                <a:cs typeface="Courier New"/>
              </a:rPr>
              <a:t>( data, </a:t>
            </a:r>
            <a:r>
              <a:rPr lang="en-US" sz="1400" dirty="0" err="1" smtClean="0">
                <a:latin typeface="Courier New"/>
                <a:cs typeface="Courier New"/>
              </a:rPr>
              <a:t>vector_out</a:t>
            </a:r>
            <a:r>
              <a:rPr lang="en-US" sz="1400" dirty="0" smtClean="0">
                <a:latin typeface="Courier New"/>
                <a:cs typeface="Courier New"/>
              </a:rPr>
              <a:t>, 128*4 </a:t>
            </a:r>
            <a:r>
              <a:rPr lang="en-US" sz="1400" dirty="0" smtClean="0">
                <a:latin typeface="Courier New"/>
                <a:cs typeface="Courier New"/>
              </a:rPr>
              <a:t>);   // copy results </a:t>
            </a:r>
            <a:r>
              <a:rPr lang="en-US" sz="1400" dirty="0" smtClean="0">
                <a:latin typeface="Courier New"/>
                <a:cs typeface="Courier New"/>
              </a:rPr>
              <a:t>back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>
                <a:latin typeface="Courier New"/>
                <a:cs typeface="Courier New"/>
              </a:rPr>
              <a:t>  </a:t>
            </a:r>
            <a:r>
              <a:rPr lang="en-US" sz="1400" dirty="0" err="1" smtClean="0">
                <a:latin typeface="Courier New"/>
                <a:cs typeface="Courier New"/>
              </a:rPr>
              <a:t>vegas_wait_for_dma</a:t>
            </a:r>
            <a:r>
              <a:rPr lang="en-US" sz="1400" dirty="0" smtClean="0">
                <a:latin typeface="Courier New"/>
                <a:cs typeface="Courier New"/>
              </a:rPr>
              <a:t>();                    // wait for DMA copy to finish  </a:t>
            </a: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2921F-328B-354E-9DAD-E45001222A82}" type="slidenum">
              <a:rPr lang="en-CA" smtClean="0"/>
              <a:pPr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5145145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Brighten 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>
                <a:cs typeface="Courier New"/>
              </a:rPr>
              <a:t>RGB </a:t>
            </a:r>
            <a:r>
              <a:rPr lang="es-ES_tradnl" dirty="0" err="1" smtClean="0">
                <a:cs typeface="Courier New"/>
              </a:rPr>
              <a:t>packed</a:t>
            </a:r>
            <a:r>
              <a:rPr lang="es-ES_tradnl" dirty="0" smtClean="0">
                <a:cs typeface="Courier New"/>
              </a:rPr>
              <a:t> </a:t>
            </a:r>
            <a:r>
              <a:rPr lang="es-ES_tradnl" dirty="0" err="1" smtClean="0">
                <a:cs typeface="Courier New"/>
              </a:rPr>
              <a:t>into</a:t>
            </a:r>
            <a:r>
              <a:rPr lang="es-ES_tradnl" dirty="0" smtClean="0">
                <a:cs typeface="Courier New"/>
              </a:rPr>
              <a:t> 16-bits (5-6-5)</a:t>
            </a:r>
            <a:endParaRPr lang="es-ES_tradnl" dirty="0" smtClean="0">
              <a:cs typeface="Courier New"/>
            </a:endParaRPr>
          </a:p>
          <a:p>
            <a:pPr marL="0" indent="0">
              <a:buNone/>
            </a:pPr>
            <a:endParaRPr lang="es-ES_tradnl" sz="12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s-ES_tradnl" sz="1200" dirty="0" err="1" smtClean="0">
                <a:latin typeface="Courier New"/>
                <a:cs typeface="Courier New"/>
              </a:rPr>
              <a:t>for</a:t>
            </a:r>
            <a:r>
              <a:rPr lang="es-ES_tradnl" sz="1200" dirty="0">
                <a:latin typeface="Courier New"/>
                <a:cs typeface="Courier New"/>
              </a:rPr>
              <a:t>(y = 0; y &lt; MAX_Y_PIXELS; y++){</a:t>
            </a:r>
          </a:p>
          <a:p>
            <a:pPr marL="0" indent="0">
              <a:buNone/>
            </a:pPr>
            <a:r>
              <a:rPr lang="es-ES_tradnl" sz="1200" dirty="0">
                <a:latin typeface="Courier New"/>
                <a:cs typeface="Courier New"/>
              </a:rPr>
              <a:t>    </a:t>
            </a:r>
            <a:r>
              <a:rPr lang="es-ES_tradnl" sz="1200" dirty="0" err="1">
                <a:latin typeface="Courier New"/>
                <a:cs typeface="Courier New"/>
              </a:rPr>
              <a:t>pPixel</a:t>
            </a:r>
            <a:r>
              <a:rPr lang="es-ES_tradnl" sz="1200" dirty="0">
                <a:latin typeface="Courier New"/>
                <a:cs typeface="Courier New"/>
              </a:rPr>
              <a:t> = </a:t>
            </a:r>
            <a:r>
              <a:rPr lang="es-ES_tradnl" sz="1200" dirty="0" err="1">
                <a:latin typeface="Courier New"/>
                <a:cs typeface="Courier New"/>
              </a:rPr>
              <a:t>getPixelAddr</a:t>
            </a:r>
            <a:r>
              <a:rPr lang="es-ES_tradnl" sz="1200" dirty="0">
                <a:latin typeface="Courier New"/>
                <a:cs typeface="Courier New"/>
              </a:rPr>
              <a:t>(0,y);</a:t>
            </a:r>
          </a:p>
          <a:p>
            <a:pPr marL="0" indent="0">
              <a:buNone/>
            </a:pPr>
            <a:r>
              <a:rPr lang="fr-FR" sz="1200" dirty="0">
                <a:latin typeface="Courier New"/>
                <a:cs typeface="Courier New"/>
              </a:rPr>
              <a:t>    for(x = 0; x &lt; MAX_X_PIXELS; x++){</a:t>
            </a:r>
          </a:p>
          <a:p>
            <a:pPr marL="0" indent="0">
              <a:buNone/>
            </a:pPr>
            <a:r>
              <a:rPr lang="fr-FR" sz="1200" dirty="0">
                <a:latin typeface="Courier New"/>
                <a:cs typeface="Courier New"/>
              </a:rPr>
              <a:t>      </a:t>
            </a:r>
            <a:r>
              <a:rPr lang="fr-FR" sz="1200" dirty="0" err="1">
                <a:latin typeface="Courier New"/>
                <a:cs typeface="Courier New"/>
              </a:rPr>
              <a:t>colour</a:t>
            </a:r>
            <a:r>
              <a:rPr lang="fr-FR" sz="1200" dirty="0">
                <a:latin typeface="Courier New"/>
                <a:cs typeface="Courier New"/>
              </a:rPr>
              <a:t> = *</a:t>
            </a:r>
            <a:r>
              <a:rPr lang="fr-FR" sz="1200" dirty="0" err="1">
                <a:latin typeface="Courier New"/>
                <a:cs typeface="Courier New"/>
              </a:rPr>
              <a:t>pPixel</a:t>
            </a:r>
            <a:r>
              <a:rPr lang="fr-FR" sz="1200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fr-FR" sz="12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fr-FR" sz="1200" dirty="0">
                <a:latin typeface="Courier New"/>
                <a:cs typeface="Courier New"/>
              </a:rPr>
              <a:t>      r = (</a:t>
            </a:r>
            <a:r>
              <a:rPr lang="fr-FR" sz="1200" dirty="0" err="1">
                <a:latin typeface="Courier New"/>
                <a:cs typeface="Courier New"/>
              </a:rPr>
              <a:t>colour</a:t>
            </a:r>
            <a:r>
              <a:rPr lang="fr-FR" sz="1200" dirty="0">
                <a:latin typeface="Courier New"/>
                <a:cs typeface="Courier New"/>
              </a:rPr>
              <a:t> &gt;&gt; 10) &amp; 0x3E;</a:t>
            </a:r>
          </a:p>
          <a:p>
            <a:pPr marL="0" indent="0">
              <a:buNone/>
            </a:pPr>
            <a:r>
              <a:rPr lang="fr-FR" sz="1200" dirty="0">
                <a:latin typeface="Courier New"/>
                <a:cs typeface="Courier New"/>
              </a:rPr>
              <a:t>      g = (</a:t>
            </a:r>
            <a:r>
              <a:rPr lang="fr-FR" sz="1200" dirty="0" err="1">
                <a:latin typeface="Courier New"/>
                <a:cs typeface="Courier New"/>
              </a:rPr>
              <a:t>colour</a:t>
            </a:r>
            <a:r>
              <a:rPr lang="fr-FR" sz="1200" dirty="0">
                <a:latin typeface="Courier New"/>
                <a:cs typeface="Courier New"/>
              </a:rPr>
              <a:t> &gt;&gt; 5)  &amp; 0x3F;</a:t>
            </a:r>
          </a:p>
          <a:p>
            <a:pPr marL="0" indent="0">
              <a:buNone/>
            </a:pPr>
            <a:r>
              <a:rPr lang="fr-FR" sz="1200" dirty="0">
                <a:latin typeface="Courier New"/>
                <a:cs typeface="Courier New"/>
              </a:rPr>
              <a:t>      b = (</a:t>
            </a:r>
            <a:r>
              <a:rPr lang="fr-FR" sz="1200" dirty="0" err="1">
                <a:latin typeface="Courier New"/>
                <a:cs typeface="Courier New"/>
              </a:rPr>
              <a:t>colour</a:t>
            </a:r>
            <a:r>
              <a:rPr lang="fr-FR" sz="1200" dirty="0">
                <a:latin typeface="Courier New"/>
                <a:cs typeface="Courier New"/>
              </a:rPr>
              <a:t> &lt;&lt; 1)  &amp; 0x3E;</a:t>
            </a:r>
          </a:p>
          <a:p>
            <a:pPr marL="0" indent="0">
              <a:buNone/>
            </a:pPr>
            <a:endParaRPr lang="fr-FR" sz="12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fr-FR" sz="1200" dirty="0">
                <a:latin typeface="Courier New"/>
                <a:cs typeface="Courier New"/>
              </a:rPr>
              <a:t>      r = min(r+2,62);</a:t>
            </a:r>
          </a:p>
          <a:p>
            <a:pPr marL="0" indent="0">
              <a:buNone/>
            </a:pPr>
            <a:r>
              <a:rPr lang="fr-FR" sz="1200" dirty="0">
                <a:latin typeface="Courier New"/>
                <a:cs typeface="Courier New"/>
              </a:rPr>
              <a:t>      g = min(g+2,63);</a:t>
            </a:r>
          </a:p>
          <a:p>
            <a:pPr marL="0" indent="0">
              <a:buNone/>
            </a:pPr>
            <a:r>
              <a:rPr lang="fr-FR" sz="1200" dirty="0">
                <a:latin typeface="Courier New"/>
                <a:cs typeface="Courier New"/>
              </a:rPr>
              <a:t>      b = min(b+2,62);</a:t>
            </a:r>
          </a:p>
          <a:p>
            <a:pPr marL="0" indent="0">
              <a:buNone/>
            </a:pPr>
            <a:r>
              <a:rPr lang="fr-FR" sz="1200" dirty="0">
                <a:latin typeface="Courier New"/>
                <a:cs typeface="Courier New"/>
              </a:rPr>
              <a:t>      </a:t>
            </a:r>
          </a:p>
          <a:p>
            <a:pPr marL="0" indent="0">
              <a:buNone/>
            </a:pPr>
            <a:r>
              <a:rPr lang="fr-FR" sz="1200" dirty="0" smtClean="0">
                <a:latin typeface="Courier New"/>
                <a:cs typeface="Courier New"/>
              </a:rPr>
              <a:t>      </a:t>
            </a:r>
            <a:r>
              <a:rPr lang="fr-FR" sz="1200" dirty="0" err="1" smtClean="0">
                <a:latin typeface="Courier New"/>
                <a:cs typeface="Courier New"/>
              </a:rPr>
              <a:t>colour</a:t>
            </a:r>
            <a:r>
              <a:rPr lang="fr-FR" sz="1200" dirty="0" smtClean="0">
                <a:latin typeface="Courier New"/>
                <a:cs typeface="Courier New"/>
              </a:rPr>
              <a:t> </a:t>
            </a:r>
            <a:r>
              <a:rPr lang="fr-FR" sz="1200" dirty="0">
                <a:latin typeface="Courier New"/>
                <a:cs typeface="Courier New"/>
              </a:rPr>
              <a:t>= (r&lt;&lt;10) | (g&lt;&lt;5) | (b&gt;&gt;1);</a:t>
            </a:r>
          </a:p>
          <a:p>
            <a:pPr marL="0" indent="0">
              <a:buNone/>
            </a:pPr>
            <a:r>
              <a:rPr lang="fr-FR" sz="1200" dirty="0">
                <a:latin typeface="Courier New"/>
                <a:cs typeface="Courier New"/>
              </a:rPr>
              <a:t>      *</a:t>
            </a:r>
            <a:r>
              <a:rPr lang="fr-FR" sz="1200" dirty="0" err="1">
                <a:latin typeface="Courier New"/>
                <a:cs typeface="Courier New"/>
              </a:rPr>
              <a:t>pPixel</a:t>
            </a:r>
            <a:r>
              <a:rPr lang="fr-FR" sz="1200" dirty="0">
                <a:latin typeface="Courier New"/>
                <a:cs typeface="Courier New"/>
              </a:rPr>
              <a:t>++ = </a:t>
            </a:r>
            <a:r>
              <a:rPr lang="fr-FR" sz="1200" dirty="0" err="1">
                <a:latin typeface="Courier New"/>
                <a:cs typeface="Courier New"/>
              </a:rPr>
              <a:t>colour</a:t>
            </a:r>
            <a:r>
              <a:rPr lang="fr-FR" sz="1200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fr-FR" sz="1200" dirty="0">
                <a:latin typeface="Courier New"/>
                <a:cs typeface="Courier New"/>
              </a:rPr>
              <a:t>    }</a:t>
            </a:r>
          </a:p>
          <a:p>
            <a:pPr marL="0" indent="0">
              <a:buNone/>
            </a:pPr>
            <a:r>
              <a:rPr lang="fr-FR" sz="1200" dirty="0">
                <a:latin typeface="Courier New"/>
                <a:cs typeface="Courier New"/>
              </a:rPr>
              <a:t>  </a:t>
            </a:r>
            <a:r>
              <a:rPr lang="fr-FR" sz="1200" dirty="0" smtClean="0">
                <a:latin typeface="Courier New"/>
                <a:cs typeface="Courier New"/>
              </a:rPr>
              <a:t>}</a:t>
            </a:r>
          </a:p>
          <a:p>
            <a:pPr marL="0" indent="0">
              <a:buNone/>
            </a:pPr>
            <a:endParaRPr lang="fr-FR" sz="1200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2921F-328B-354E-9DAD-E45001222A82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7404205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for VEGAS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r>
              <a:rPr lang="en-US" dirty="0" smtClean="0"/>
              <a:t>Brighten one row of pixels at a time</a:t>
            </a:r>
          </a:p>
          <a:p>
            <a:endParaRPr lang="en-US" dirty="0"/>
          </a:p>
          <a:p>
            <a:r>
              <a:rPr lang="en-US" dirty="0" smtClean="0"/>
              <a:t>Move row into scratchpad</a:t>
            </a:r>
            <a:endParaRPr lang="en-US" dirty="0"/>
          </a:p>
          <a:p>
            <a:r>
              <a:rPr lang="en-US" dirty="0" smtClean="0"/>
              <a:t>Process data</a:t>
            </a:r>
          </a:p>
          <a:p>
            <a:pPr lvl="1"/>
            <a:r>
              <a:rPr lang="en-US" dirty="0" smtClean="0"/>
              <a:t>Separate into R, G, and B vectors</a:t>
            </a:r>
          </a:p>
          <a:p>
            <a:pPr lvl="1"/>
            <a:r>
              <a:rPr lang="en-US" dirty="0" smtClean="0"/>
              <a:t>Add 2 to each</a:t>
            </a:r>
          </a:p>
          <a:p>
            <a:pPr lvl="1"/>
            <a:r>
              <a:rPr lang="en-US" dirty="0" smtClean="0"/>
              <a:t>Check for overflow</a:t>
            </a:r>
          </a:p>
          <a:p>
            <a:r>
              <a:rPr lang="en-US" dirty="0" smtClean="0"/>
              <a:t>Move data back to main </a:t>
            </a:r>
            <a:r>
              <a:rPr lang="en-US" dirty="0" smtClean="0"/>
              <a:t>memory</a:t>
            </a:r>
          </a:p>
          <a:p>
            <a:endParaRPr lang="en-US" dirty="0"/>
          </a:p>
          <a:p>
            <a:r>
              <a:rPr lang="en-US" dirty="0" smtClean="0"/>
              <a:t>See vegas_demo1.c in </a:t>
            </a:r>
            <a:r>
              <a:rPr lang="en-US" dirty="0" err="1" smtClean="0"/>
              <a:t>hw</a:t>
            </a:r>
            <a:r>
              <a:rPr lang="en-US" dirty="0" smtClean="0"/>
              <a:t> </a:t>
            </a:r>
            <a:r>
              <a:rPr lang="en-US" dirty="0" smtClean="0"/>
              <a:t>files on website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2921F-328B-354E-9DAD-E45001222A82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2920256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vectors/address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Courier New"/>
              </a:rPr>
              <a:t>Pointers point to vectors in scratchpad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unsigned </a:t>
            </a:r>
            <a:r>
              <a:rPr lang="en-US" sz="1200" dirty="0">
                <a:latin typeface="Courier New"/>
                <a:cs typeface="Courier New"/>
              </a:rPr>
              <a:t>short *</a:t>
            </a:r>
            <a:r>
              <a:rPr lang="en-US" sz="1200" dirty="0" err="1">
                <a:latin typeface="Courier New"/>
                <a:cs typeface="Courier New"/>
              </a:rPr>
              <a:t>vR</a:t>
            </a:r>
            <a:r>
              <a:rPr lang="en-US" sz="1200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1200" dirty="0">
                <a:latin typeface="Courier New"/>
                <a:cs typeface="Courier New"/>
              </a:rPr>
              <a:t>  unsigned short *</a:t>
            </a:r>
            <a:r>
              <a:rPr lang="en-US" sz="1200" dirty="0" err="1">
                <a:latin typeface="Courier New"/>
                <a:cs typeface="Courier New"/>
              </a:rPr>
              <a:t>vG</a:t>
            </a:r>
            <a:r>
              <a:rPr lang="en-US" sz="1200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1200" dirty="0">
                <a:latin typeface="Courier New"/>
                <a:cs typeface="Courier New"/>
              </a:rPr>
              <a:t>  unsigned short *</a:t>
            </a:r>
            <a:r>
              <a:rPr lang="en-US" sz="1200" dirty="0" err="1">
                <a:latin typeface="Courier New"/>
                <a:cs typeface="Courier New"/>
              </a:rPr>
              <a:t>vB</a:t>
            </a:r>
            <a:r>
              <a:rPr lang="en-US" sz="1200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sz="1200" dirty="0" smtClean="0">
              <a:latin typeface="Courier New"/>
              <a:cs typeface="Courier New"/>
            </a:endParaRPr>
          </a:p>
          <a:p>
            <a:r>
              <a:rPr lang="en-US" dirty="0" err="1" smtClean="0">
                <a:cs typeface="Courier New"/>
              </a:rPr>
              <a:t>Malloc</a:t>
            </a:r>
            <a:r>
              <a:rPr lang="en-US" dirty="0" smtClean="0">
                <a:cs typeface="Courier New"/>
              </a:rPr>
              <a:t> allocates space for the vector</a:t>
            </a:r>
            <a:endParaRPr lang="en-US" dirty="0">
              <a:cs typeface="Courier New"/>
            </a:endParaRPr>
          </a:p>
          <a:p>
            <a:pPr marL="0" indent="0">
              <a:buNone/>
            </a:pPr>
            <a:r>
              <a:rPr lang="en-US" sz="1200" dirty="0">
                <a:latin typeface="Courier New"/>
                <a:cs typeface="Courier New"/>
              </a:rPr>
              <a:t>  </a:t>
            </a:r>
            <a:r>
              <a:rPr lang="en-US" sz="1200" dirty="0" err="1">
                <a:latin typeface="Courier New"/>
                <a:cs typeface="Courier New"/>
              </a:rPr>
              <a:t>vR</a:t>
            </a:r>
            <a:r>
              <a:rPr lang="en-US" sz="1200" dirty="0">
                <a:latin typeface="Courier New"/>
                <a:cs typeface="Courier New"/>
              </a:rPr>
              <a:t> = </a:t>
            </a:r>
            <a:r>
              <a:rPr lang="en-US" sz="1200" dirty="0" err="1">
                <a:latin typeface="Courier New"/>
                <a:cs typeface="Courier New"/>
              </a:rPr>
              <a:t>vegas_malloc</a:t>
            </a:r>
            <a:r>
              <a:rPr lang="en-US" sz="1200" dirty="0">
                <a:latin typeface="Courier New"/>
                <a:cs typeface="Courier New"/>
              </a:rPr>
              <a:t>(MAX_X_PIXELS*</a:t>
            </a:r>
            <a:r>
              <a:rPr lang="en-US" sz="1200" dirty="0" err="1">
                <a:latin typeface="Courier New"/>
                <a:cs typeface="Courier New"/>
              </a:rPr>
              <a:t>sizeof</a:t>
            </a:r>
            <a:r>
              <a:rPr lang="en-US" sz="1200" dirty="0">
                <a:latin typeface="Courier New"/>
                <a:cs typeface="Courier New"/>
              </a:rPr>
              <a:t>(unsigned short));</a:t>
            </a:r>
          </a:p>
          <a:p>
            <a:pPr marL="0" indent="0">
              <a:buNone/>
            </a:pPr>
            <a:r>
              <a:rPr lang="en-US" sz="1200" dirty="0">
                <a:latin typeface="Courier New"/>
                <a:cs typeface="Courier New"/>
              </a:rPr>
              <a:t>  </a:t>
            </a:r>
            <a:r>
              <a:rPr lang="en-US" sz="1200" dirty="0" err="1">
                <a:latin typeface="Courier New"/>
                <a:cs typeface="Courier New"/>
              </a:rPr>
              <a:t>vG</a:t>
            </a:r>
            <a:r>
              <a:rPr lang="en-US" sz="1200" dirty="0">
                <a:latin typeface="Courier New"/>
                <a:cs typeface="Courier New"/>
              </a:rPr>
              <a:t> = </a:t>
            </a:r>
            <a:r>
              <a:rPr lang="en-US" sz="1200" dirty="0" err="1">
                <a:latin typeface="Courier New"/>
                <a:cs typeface="Courier New"/>
              </a:rPr>
              <a:t>vegas_malloc</a:t>
            </a:r>
            <a:r>
              <a:rPr lang="en-US" sz="1200" dirty="0">
                <a:latin typeface="Courier New"/>
                <a:cs typeface="Courier New"/>
              </a:rPr>
              <a:t>(MAX_X_PIXELS*</a:t>
            </a:r>
            <a:r>
              <a:rPr lang="en-US" sz="1200" dirty="0" err="1">
                <a:latin typeface="Courier New"/>
                <a:cs typeface="Courier New"/>
              </a:rPr>
              <a:t>sizeof</a:t>
            </a:r>
            <a:r>
              <a:rPr lang="en-US" sz="1200" dirty="0">
                <a:latin typeface="Courier New"/>
                <a:cs typeface="Courier New"/>
              </a:rPr>
              <a:t>(unsigned short));</a:t>
            </a:r>
          </a:p>
          <a:p>
            <a:pPr marL="0" indent="0">
              <a:buNone/>
            </a:pPr>
            <a:r>
              <a:rPr lang="en-US" sz="1200" dirty="0">
                <a:latin typeface="Courier New"/>
                <a:cs typeface="Courier New"/>
              </a:rPr>
              <a:t>  </a:t>
            </a:r>
            <a:r>
              <a:rPr lang="en-US" sz="1200" dirty="0" err="1">
                <a:latin typeface="Courier New"/>
                <a:cs typeface="Courier New"/>
              </a:rPr>
              <a:t>vB</a:t>
            </a:r>
            <a:r>
              <a:rPr lang="en-US" sz="1200" dirty="0">
                <a:latin typeface="Courier New"/>
                <a:cs typeface="Courier New"/>
              </a:rPr>
              <a:t> = </a:t>
            </a:r>
            <a:r>
              <a:rPr lang="en-US" sz="1200" dirty="0" err="1">
                <a:latin typeface="Courier New"/>
                <a:cs typeface="Courier New"/>
              </a:rPr>
              <a:t>vegas_malloc</a:t>
            </a:r>
            <a:r>
              <a:rPr lang="en-US" sz="1200" dirty="0">
                <a:latin typeface="Courier New"/>
                <a:cs typeface="Courier New"/>
              </a:rPr>
              <a:t>(MAX_X_PIXELS*</a:t>
            </a:r>
            <a:r>
              <a:rPr lang="en-US" sz="1200" dirty="0" err="1">
                <a:latin typeface="Courier New"/>
                <a:cs typeface="Courier New"/>
              </a:rPr>
              <a:t>sizeof</a:t>
            </a:r>
            <a:r>
              <a:rPr lang="en-US" sz="1200" dirty="0">
                <a:latin typeface="Courier New"/>
                <a:cs typeface="Courier New"/>
              </a:rPr>
              <a:t>(unsigned short));</a:t>
            </a:r>
          </a:p>
          <a:p>
            <a:pPr marL="0" indent="0">
              <a:buNone/>
            </a:pPr>
            <a:endParaRPr lang="en-US" sz="1200" dirty="0" smtClean="0">
              <a:latin typeface="Courier New"/>
              <a:cs typeface="Courier New"/>
            </a:endParaRPr>
          </a:p>
          <a:p>
            <a:r>
              <a:rPr lang="en-US" dirty="0">
                <a:cs typeface="Courier New"/>
              </a:rPr>
              <a:t>A</a:t>
            </a:r>
            <a:r>
              <a:rPr lang="en-US" dirty="0" smtClean="0">
                <a:cs typeface="Courier New"/>
              </a:rPr>
              <a:t>ddress registers get set to pointers</a:t>
            </a:r>
            <a:endParaRPr lang="en-US" dirty="0">
              <a:cs typeface="Courier New"/>
            </a:endParaRPr>
          </a:p>
          <a:p>
            <a:pPr marL="0" indent="0">
              <a:buNone/>
            </a:pPr>
            <a:r>
              <a:rPr lang="en-US" sz="1200" dirty="0">
                <a:latin typeface="Courier New"/>
                <a:cs typeface="Courier New"/>
              </a:rPr>
              <a:t>  </a:t>
            </a:r>
            <a:r>
              <a:rPr lang="en-US" sz="1200" dirty="0" err="1">
                <a:latin typeface="Courier New"/>
                <a:cs typeface="Courier New"/>
              </a:rPr>
              <a:t>vegas_set</a:t>
            </a:r>
            <a:r>
              <a:rPr lang="en-US" sz="1200" dirty="0">
                <a:latin typeface="Courier New"/>
                <a:cs typeface="Courier New"/>
              </a:rPr>
              <a:t>(VCTRL,VL,MAX_X_PIXELS);</a:t>
            </a:r>
          </a:p>
          <a:p>
            <a:pPr marL="0" indent="0">
              <a:buNone/>
            </a:pPr>
            <a:r>
              <a:rPr lang="en-US" sz="1200" dirty="0">
                <a:latin typeface="Courier New"/>
                <a:cs typeface="Courier New"/>
              </a:rPr>
              <a:t>  </a:t>
            </a:r>
            <a:r>
              <a:rPr lang="en-US" sz="1200" dirty="0" err="1">
                <a:latin typeface="Courier New"/>
                <a:cs typeface="Courier New"/>
              </a:rPr>
              <a:t>vegas_set</a:t>
            </a:r>
            <a:r>
              <a:rPr lang="en-US" sz="1200" dirty="0">
                <a:latin typeface="Courier New"/>
                <a:cs typeface="Courier New"/>
              </a:rPr>
              <a:t>(VADDR,V1,vR);</a:t>
            </a:r>
          </a:p>
          <a:p>
            <a:pPr marL="0" indent="0">
              <a:buNone/>
            </a:pPr>
            <a:r>
              <a:rPr lang="en-US" sz="1200" dirty="0">
                <a:latin typeface="Courier New"/>
                <a:cs typeface="Courier New"/>
              </a:rPr>
              <a:t>  </a:t>
            </a:r>
            <a:r>
              <a:rPr lang="en-US" sz="1200" dirty="0" err="1">
                <a:latin typeface="Courier New"/>
                <a:cs typeface="Courier New"/>
              </a:rPr>
              <a:t>vegas_set</a:t>
            </a:r>
            <a:r>
              <a:rPr lang="en-US" sz="1200" dirty="0">
                <a:latin typeface="Courier New"/>
                <a:cs typeface="Courier New"/>
              </a:rPr>
              <a:t>(VADDR,V2,vG);</a:t>
            </a:r>
          </a:p>
          <a:p>
            <a:pPr marL="0" indent="0">
              <a:buNone/>
            </a:pPr>
            <a:r>
              <a:rPr lang="en-US" sz="1200" dirty="0">
                <a:latin typeface="Courier New"/>
                <a:cs typeface="Courier New"/>
              </a:rPr>
              <a:t>  </a:t>
            </a:r>
            <a:r>
              <a:rPr lang="en-US" sz="1200" dirty="0" err="1">
                <a:latin typeface="Courier New"/>
                <a:cs typeface="Courier New"/>
              </a:rPr>
              <a:t>vegas_set</a:t>
            </a:r>
            <a:r>
              <a:rPr lang="en-US" sz="1200" dirty="0">
                <a:latin typeface="Courier New"/>
                <a:cs typeface="Courier New"/>
              </a:rPr>
              <a:t>(VADDR,V3,vB)</a:t>
            </a:r>
            <a:r>
              <a:rPr lang="en-US" sz="1200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sz="1200" dirty="0" smtClean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2921F-328B-354E-9DAD-E45001222A82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7983423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Transferring data to the scratchpad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sz="1200" dirty="0">
                <a:latin typeface="Courier New"/>
                <a:cs typeface="Courier New"/>
              </a:rPr>
              <a:t> </a:t>
            </a:r>
            <a:r>
              <a:rPr lang="es-ES_tradnl" sz="1200" dirty="0" err="1">
                <a:latin typeface="Courier New"/>
                <a:cs typeface="Courier New"/>
              </a:rPr>
              <a:t>for</a:t>
            </a:r>
            <a:r>
              <a:rPr lang="es-ES_tradnl" sz="1200" dirty="0">
                <a:latin typeface="Courier New"/>
                <a:cs typeface="Courier New"/>
              </a:rPr>
              <a:t>(y = 0; y &lt; MAX_Y_PIXELS; y++){</a:t>
            </a:r>
            <a:endParaRPr lang="en-US" sz="1200" dirty="0" smtClean="0">
              <a:latin typeface="Courier New"/>
              <a:cs typeface="Courier New"/>
            </a:endParaRPr>
          </a:p>
          <a:p>
            <a:r>
              <a:rPr lang="en-US" dirty="0" smtClean="0">
                <a:cs typeface="Courier New"/>
              </a:rPr>
              <a:t>DMA transfer line to scratchpad</a:t>
            </a:r>
            <a:endParaRPr lang="es-ES_tradnl" sz="12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s-ES_tradnl" sz="1200" dirty="0" smtClean="0">
                <a:latin typeface="Courier New"/>
                <a:cs typeface="Courier New"/>
              </a:rPr>
              <a:t>    </a:t>
            </a:r>
            <a:r>
              <a:rPr lang="es-ES_tradnl" sz="1200" dirty="0" err="1">
                <a:latin typeface="Courier New"/>
                <a:cs typeface="Courier New"/>
              </a:rPr>
              <a:t>pLine</a:t>
            </a:r>
            <a:r>
              <a:rPr lang="es-ES_tradnl" sz="1200" dirty="0">
                <a:latin typeface="Courier New"/>
                <a:cs typeface="Courier New"/>
              </a:rPr>
              <a:t> = </a:t>
            </a:r>
            <a:r>
              <a:rPr lang="es-ES_tradnl" sz="1200" dirty="0" err="1">
                <a:latin typeface="Courier New"/>
                <a:cs typeface="Courier New"/>
              </a:rPr>
              <a:t>getPixelAddr</a:t>
            </a:r>
            <a:r>
              <a:rPr lang="es-ES_tradnl" sz="1200" dirty="0">
                <a:latin typeface="Courier New"/>
                <a:cs typeface="Courier New"/>
              </a:rPr>
              <a:t>(0,y);</a:t>
            </a:r>
          </a:p>
          <a:p>
            <a:pPr marL="0" indent="0">
              <a:buNone/>
            </a:pPr>
            <a:endParaRPr lang="es-ES_tradnl" sz="12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s-ES_tradnl" sz="1200" dirty="0">
                <a:latin typeface="Courier New"/>
                <a:cs typeface="Courier New"/>
              </a:rPr>
              <a:t>    </a:t>
            </a:r>
            <a:r>
              <a:rPr lang="es-ES_tradnl" sz="1200" dirty="0" err="1">
                <a:latin typeface="Courier New"/>
                <a:cs typeface="Courier New"/>
              </a:rPr>
              <a:t>vegas_dma_to_vector</a:t>
            </a:r>
            <a:r>
              <a:rPr lang="es-ES_tradnl" sz="1200" dirty="0">
                <a:latin typeface="Courier New"/>
                <a:cs typeface="Courier New"/>
              </a:rPr>
              <a:t>(</a:t>
            </a:r>
            <a:r>
              <a:rPr lang="es-ES_tradnl" sz="1200" dirty="0" err="1">
                <a:latin typeface="Courier New"/>
                <a:cs typeface="Courier New"/>
              </a:rPr>
              <a:t>vR</a:t>
            </a:r>
            <a:r>
              <a:rPr lang="es-ES_tradnl" sz="1200" dirty="0">
                <a:latin typeface="Courier New"/>
                <a:cs typeface="Courier New"/>
              </a:rPr>
              <a:t>, </a:t>
            </a:r>
            <a:r>
              <a:rPr lang="es-ES_tradnl" sz="1200" dirty="0" err="1">
                <a:latin typeface="Courier New"/>
                <a:cs typeface="Courier New"/>
              </a:rPr>
              <a:t>pLine</a:t>
            </a:r>
            <a:r>
              <a:rPr lang="es-ES_tradnl" sz="1200" dirty="0">
                <a:latin typeface="Courier New"/>
                <a:cs typeface="Courier New"/>
              </a:rPr>
              <a:t>, MAX_X_PIXELS*</a:t>
            </a:r>
            <a:r>
              <a:rPr lang="es-ES_tradnl" sz="1200" dirty="0" err="1">
                <a:latin typeface="Courier New"/>
                <a:cs typeface="Courier New"/>
              </a:rPr>
              <a:t>sizeof</a:t>
            </a:r>
            <a:r>
              <a:rPr lang="es-ES_tradnl" sz="1200" dirty="0">
                <a:latin typeface="Courier New"/>
                <a:cs typeface="Courier New"/>
              </a:rPr>
              <a:t>(</a:t>
            </a:r>
            <a:r>
              <a:rPr lang="es-ES_tradnl" sz="1200" dirty="0" err="1">
                <a:latin typeface="Courier New"/>
                <a:cs typeface="Courier New"/>
              </a:rPr>
              <a:t>unsigned</a:t>
            </a:r>
            <a:r>
              <a:rPr lang="es-ES_tradnl" sz="1200" dirty="0">
                <a:latin typeface="Courier New"/>
                <a:cs typeface="Courier New"/>
              </a:rPr>
              <a:t> short));</a:t>
            </a:r>
          </a:p>
          <a:p>
            <a:pPr marL="0" indent="0">
              <a:buNone/>
            </a:pPr>
            <a:endParaRPr lang="es-ES_tradnl" sz="1200" dirty="0" smtClean="0">
              <a:latin typeface="Courier New"/>
              <a:cs typeface="Courier New"/>
            </a:endParaRPr>
          </a:p>
          <a:p>
            <a:r>
              <a:rPr lang="en-US" dirty="0">
                <a:cs typeface="Courier New"/>
              </a:rPr>
              <a:t>W</a:t>
            </a:r>
            <a:r>
              <a:rPr lang="en-US" dirty="0" smtClean="0">
                <a:cs typeface="Courier New"/>
              </a:rPr>
              <a:t>ait until finished before processing</a:t>
            </a:r>
            <a:endParaRPr lang="es-ES_tradnl" sz="12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s-ES_tradnl" sz="1200" dirty="0" smtClean="0">
                <a:latin typeface="Courier New"/>
                <a:cs typeface="Courier New"/>
              </a:rPr>
              <a:t>    </a:t>
            </a:r>
            <a:r>
              <a:rPr lang="es-ES_tradnl" sz="1200" dirty="0" err="1" smtClean="0">
                <a:latin typeface="Courier New"/>
                <a:cs typeface="Courier New"/>
              </a:rPr>
              <a:t>vegas_wait_for_dma</a:t>
            </a:r>
            <a:r>
              <a:rPr lang="es-ES_tradnl" sz="1200" dirty="0">
                <a:latin typeface="Courier New"/>
                <a:cs typeface="Courier New"/>
              </a:rPr>
              <a:t>()</a:t>
            </a:r>
            <a:r>
              <a:rPr lang="es-ES_tradnl" sz="1200" dirty="0" smtClean="0">
                <a:latin typeface="Courier New"/>
                <a:cs typeface="Courier New"/>
              </a:rPr>
              <a:t>;</a:t>
            </a:r>
            <a:endParaRPr lang="es-ES_tradnl" sz="1200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2921F-328B-354E-9DAD-E45001222A82}" type="slidenum">
              <a:rPr lang="en-CA" smtClean="0"/>
              <a:pPr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7843994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data (part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199"/>
          </a:xfrm>
        </p:spPr>
        <p:txBody>
          <a:bodyPr/>
          <a:lstStyle/>
          <a:p>
            <a:r>
              <a:rPr lang="en-US" dirty="0" smtClean="0">
                <a:cs typeface="Courier New"/>
              </a:rPr>
              <a:t>Data in R. Separate R,G,B</a:t>
            </a:r>
            <a:endParaRPr lang="es-ES_tradnl" sz="12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s-ES_tradnl" sz="1200" dirty="0" smtClean="0">
                <a:latin typeface="Courier New"/>
                <a:cs typeface="Courier New"/>
              </a:rPr>
              <a:t>    </a:t>
            </a:r>
            <a:r>
              <a:rPr lang="is-IS" sz="1200" dirty="0" smtClean="0">
                <a:latin typeface="Courier New"/>
                <a:cs typeface="Courier New"/>
              </a:rPr>
              <a:t>vegas_svh</a:t>
            </a:r>
            <a:r>
              <a:rPr lang="is-IS" sz="1200" dirty="0">
                <a:latin typeface="Courier New"/>
                <a:cs typeface="Courier New"/>
              </a:rPr>
              <a:t>(VSLL,V3,1,V1);    //b = line &lt;&lt; 1;</a:t>
            </a:r>
          </a:p>
          <a:p>
            <a:pPr marL="0" indent="0">
              <a:buNone/>
            </a:pPr>
            <a:r>
              <a:rPr lang="is-IS" sz="1200" dirty="0">
                <a:latin typeface="Courier New"/>
                <a:cs typeface="Courier New"/>
              </a:rPr>
              <a:t>    vegas_svh(VSRL,V2,5,V1);    //g = line &gt;&gt; 5;</a:t>
            </a:r>
          </a:p>
          <a:p>
            <a:pPr marL="0" indent="0">
              <a:buNone/>
            </a:pPr>
            <a:r>
              <a:rPr lang="is-IS" sz="1200" dirty="0">
                <a:latin typeface="Courier New"/>
                <a:cs typeface="Courier New"/>
              </a:rPr>
              <a:t>    vegas_svh(VSRL,V1,10,V1);   //r = line &gt;&gt; 10</a:t>
            </a:r>
            <a:r>
              <a:rPr lang="is-IS" sz="1200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is-IS" sz="1200" dirty="0">
                <a:latin typeface="Courier New"/>
                <a:cs typeface="Courier New"/>
              </a:rPr>
              <a:t> </a:t>
            </a:r>
            <a:r>
              <a:rPr lang="is-IS" sz="1200" dirty="0" smtClean="0">
                <a:latin typeface="Courier New"/>
                <a:cs typeface="Courier New"/>
              </a:rPr>
              <a:t>   vegas_vsh</a:t>
            </a:r>
            <a:r>
              <a:rPr lang="is-IS" sz="1200" dirty="0">
                <a:latin typeface="Courier New"/>
                <a:cs typeface="Courier New"/>
              </a:rPr>
              <a:t>(VAND,V3,V3,0x3E); //b = b &amp; 0x3E;</a:t>
            </a:r>
          </a:p>
          <a:p>
            <a:pPr marL="0" indent="0">
              <a:buNone/>
            </a:pPr>
            <a:r>
              <a:rPr lang="is-IS" sz="1200" dirty="0">
                <a:latin typeface="Courier New"/>
                <a:cs typeface="Courier New"/>
              </a:rPr>
              <a:t>    vegas_vsh(VAND,V2,V2,0x3F); //g = g &amp; 0x3F;</a:t>
            </a:r>
          </a:p>
          <a:p>
            <a:pPr marL="0" indent="0">
              <a:buNone/>
            </a:pPr>
            <a:r>
              <a:rPr lang="is-IS" sz="1200" dirty="0">
                <a:latin typeface="Courier New"/>
                <a:cs typeface="Courier New"/>
              </a:rPr>
              <a:t>    vegas_vsh(VAND,V1,V1,0x3E); //r = r &amp; 0x3E;</a:t>
            </a:r>
          </a:p>
          <a:p>
            <a:r>
              <a:rPr lang="en-US" dirty="0">
                <a:cs typeface="Courier New"/>
              </a:rPr>
              <a:t>s</a:t>
            </a:r>
            <a:r>
              <a:rPr lang="is-IS" dirty="0" smtClean="0">
                <a:cs typeface="Courier New"/>
              </a:rPr>
              <a:t>vh means ‘scalar-vector halfword’</a:t>
            </a:r>
          </a:p>
          <a:p>
            <a:pPr lvl="1"/>
            <a:r>
              <a:rPr lang="is-IS" dirty="0" smtClean="0">
                <a:cs typeface="Courier New"/>
              </a:rPr>
              <a:t>vs means ‘vector-scalar’, vv ‘vector-vector’</a:t>
            </a:r>
          </a:p>
          <a:p>
            <a:pPr lvl="1"/>
            <a:r>
              <a:rPr lang="en-US" dirty="0" smtClean="0">
                <a:cs typeface="Courier New"/>
              </a:rPr>
              <a:t>h=</a:t>
            </a:r>
            <a:r>
              <a:rPr lang="en-US" dirty="0" err="1" smtClean="0">
                <a:cs typeface="Courier New"/>
              </a:rPr>
              <a:t>halfword</a:t>
            </a:r>
            <a:r>
              <a:rPr lang="en-US" dirty="0" smtClean="0">
                <a:cs typeface="Courier New"/>
              </a:rPr>
              <a:t>, b=byte, w=word</a:t>
            </a:r>
          </a:p>
          <a:p>
            <a:r>
              <a:rPr lang="en-US" dirty="0" smtClean="0">
                <a:cs typeface="Courier New"/>
              </a:rPr>
              <a:t>VSLL/VSRL are </a:t>
            </a:r>
            <a:r>
              <a:rPr lang="en-US" dirty="0" err="1" smtClean="0">
                <a:cs typeface="Courier New"/>
              </a:rPr>
              <a:t>opcodes</a:t>
            </a:r>
            <a:endParaRPr lang="en-US" dirty="0" smtClean="0">
              <a:cs typeface="Courier New"/>
            </a:endParaRPr>
          </a:p>
          <a:p>
            <a:pPr lvl="1"/>
            <a:r>
              <a:rPr lang="en-US" dirty="0" smtClean="0">
                <a:cs typeface="Courier New"/>
              </a:rPr>
              <a:t>Some have an unsigned variant ending in U</a:t>
            </a:r>
          </a:p>
          <a:p>
            <a:r>
              <a:rPr lang="en-US" dirty="0" smtClean="0">
                <a:cs typeface="Courier New"/>
              </a:rPr>
              <a:t>Destination, Source A, Source B</a:t>
            </a:r>
            <a:endParaRPr lang="is-IS" dirty="0" smtClean="0"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2921F-328B-354E-9DAD-E45001222A82}" type="slidenum">
              <a:rPr lang="en-CA" smtClean="0"/>
              <a:pPr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5922069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DE1/DE2 Audio/Video processing options</a:t>
            </a:r>
          </a:p>
          <a:p>
            <a:pPr lvl="1"/>
            <a:r>
              <a:rPr lang="en-US" dirty="0" smtClean="0"/>
              <a:t>NIOS: Easy but slow</a:t>
            </a:r>
          </a:p>
          <a:p>
            <a:pPr lvl="1"/>
            <a:r>
              <a:rPr lang="en-US" smtClean="0"/>
              <a:t>Customize system</a:t>
            </a:r>
            <a:r>
              <a:rPr lang="en-US" smtClean="0"/>
              <a:t>: </a:t>
            </a:r>
            <a:r>
              <a:rPr lang="en-US" dirty="0" smtClean="0"/>
              <a:t>Fast but hard</a:t>
            </a:r>
          </a:p>
          <a:p>
            <a:pPr lvl="1"/>
            <a:r>
              <a:rPr lang="en-US" dirty="0" smtClean="0"/>
              <a:t>VEGAS: Pretty fast, pretty easy</a:t>
            </a:r>
          </a:p>
          <a:p>
            <a:endParaRPr lang="en-US" dirty="0"/>
          </a:p>
          <a:p>
            <a:r>
              <a:rPr lang="en-US" dirty="0" smtClean="0"/>
              <a:t>VEGAS processor is in v4 build of UBC’s DE1 media computer</a:t>
            </a:r>
          </a:p>
          <a:p>
            <a:pPr lvl="1"/>
            <a:r>
              <a:rPr lang="en-US" dirty="0" smtClean="0"/>
              <a:t>Speed up applications yet still write C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6D3C-FA0A-EC42-9D61-95A0A2883383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8780399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data (part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Courier New"/>
              </a:rPr>
              <a:t>A</a:t>
            </a:r>
            <a:r>
              <a:rPr lang="en-US" dirty="0" smtClean="0">
                <a:cs typeface="Courier New"/>
              </a:rPr>
              <a:t>dd two and check for overflow</a:t>
            </a:r>
            <a:endParaRPr lang="is-IS" dirty="0">
              <a:cs typeface="Courier New"/>
            </a:endParaRPr>
          </a:p>
          <a:p>
            <a:pPr marL="0" indent="0">
              <a:buNone/>
            </a:pPr>
            <a:r>
              <a:rPr lang="is-IS" sz="1200" dirty="0">
                <a:latin typeface="Courier New"/>
                <a:cs typeface="Courier New"/>
              </a:rPr>
              <a:t>    vegas_vsh(VADD,V3,V3,2);    //b = b + 2;</a:t>
            </a:r>
          </a:p>
          <a:p>
            <a:pPr marL="0" indent="0">
              <a:buNone/>
            </a:pPr>
            <a:r>
              <a:rPr lang="is-IS" sz="1200" dirty="0">
                <a:latin typeface="Courier New"/>
                <a:cs typeface="Courier New"/>
              </a:rPr>
              <a:t>    vegas_vsh(VADD,V2,V2,2);    //g = g + 2;</a:t>
            </a:r>
          </a:p>
          <a:p>
            <a:pPr marL="0" indent="0">
              <a:buNone/>
            </a:pPr>
            <a:r>
              <a:rPr lang="is-IS" sz="1200" dirty="0">
                <a:latin typeface="Courier New"/>
                <a:cs typeface="Courier New"/>
              </a:rPr>
              <a:t>    vegas_vsh(VADD,V1,V1,2);    //r = r + 2;</a:t>
            </a:r>
          </a:p>
          <a:p>
            <a:pPr marL="0" indent="0">
              <a:buNone/>
            </a:pPr>
            <a:endParaRPr lang="is-IS" sz="12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is-IS" sz="1200" dirty="0">
                <a:latin typeface="Courier New"/>
                <a:cs typeface="Courier New"/>
              </a:rPr>
              <a:t>    vegas_vsh(VMIN,V3,V3,62);   //b = min(b,62);</a:t>
            </a:r>
          </a:p>
          <a:p>
            <a:pPr marL="0" indent="0">
              <a:buNone/>
            </a:pPr>
            <a:r>
              <a:rPr lang="is-IS" sz="1200" dirty="0">
                <a:latin typeface="Courier New"/>
                <a:cs typeface="Courier New"/>
              </a:rPr>
              <a:t>    vegas_vsh(VMIN,V2,V2,63);   //g = min(g,63);</a:t>
            </a:r>
          </a:p>
          <a:p>
            <a:pPr marL="0" indent="0">
              <a:buNone/>
            </a:pPr>
            <a:r>
              <a:rPr lang="is-IS" sz="1200" dirty="0">
                <a:latin typeface="Courier New"/>
                <a:cs typeface="Courier New"/>
              </a:rPr>
              <a:t>    vegas_vsh(VMIN,V1,V1,62);   //r = min(r,62);</a:t>
            </a:r>
          </a:p>
          <a:p>
            <a:pPr marL="0" indent="0">
              <a:buNone/>
            </a:pPr>
            <a:endParaRPr lang="is-IS" sz="1200" dirty="0" smtClean="0">
              <a:latin typeface="Courier New"/>
              <a:cs typeface="Courier New"/>
            </a:endParaRPr>
          </a:p>
          <a:p>
            <a:r>
              <a:rPr lang="is-IS" dirty="0" smtClean="0">
                <a:cs typeface="Courier New"/>
              </a:rPr>
              <a:t>Merge back into packed RGB form</a:t>
            </a:r>
            <a:endParaRPr lang="is-IS" dirty="0">
              <a:cs typeface="Courier New"/>
            </a:endParaRPr>
          </a:p>
          <a:p>
            <a:pPr marL="0" indent="0">
              <a:buNone/>
            </a:pPr>
            <a:r>
              <a:rPr lang="is-IS" sz="1200" dirty="0">
                <a:latin typeface="Courier New"/>
                <a:cs typeface="Courier New"/>
              </a:rPr>
              <a:t>    vegas_svh(VSRL,V3,1,V3);    //b = b &gt;&gt; 1</a:t>
            </a:r>
          </a:p>
          <a:p>
            <a:pPr marL="0" indent="0">
              <a:buNone/>
            </a:pPr>
            <a:r>
              <a:rPr lang="is-IS" sz="1200" dirty="0">
                <a:latin typeface="Courier New"/>
                <a:cs typeface="Courier New"/>
              </a:rPr>
              <a:t>    vegas_svh(VSLL,V2,5,V2);    //g = g &lt;&lt; 5</a:t>
            </a:r>
          </a:p>
          <a:p>
            <a:pPr marL="0" indent="0">
              <a:buNone/>
            </a:pPr>
            <a:r>
              <a:rPr lang="is-IS" sz="1200" dirty="0">
                <a:latin typeface="Courier New"/>
                <a:cs typeface="Courier New"/>
              </a:rPr>
              <a:t>    vegas_svh(VSLL,V1,10,V1);   //r = r &lt;&lt; 10</a:t>
            </a:r>
          </a:p>
          <a:p>
            <a:pPr marL="0" indent="0">
              <a:buNone/>
            </a:pPr>
            <a:endParaRPr lang="is-IS" sz="12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is-IS" sz="1200" dirty="0">
                <a:latin typeface="Courier New"/>
                <a:cs typeface="Courier New"/>
              </a:rPr>
              <a:t>    vegas_vvh(VOR,V3,V3,V2);    //b = b | g</a:t>
            </a:r>
          </a:p>
          <a:p>
            <a:pPr marL="0" indent="0">
              <a:buNone/>
            </a:pPr>
            <a:r>
              <a:rPr lang="is-IS" sz="1200" dirty="0">
                <a:latin typeface="Courier New"/>
                <a:cs typeface="Courier New"/>
              </a:rPr>
              <a:t>    vegas_vvh(VOR,V3,V3,V1);    //b = b | r</a:t>
            </a:r>
          </a:p>
          <a:p>
            <a:pPr marL="0" indent="0">
              <a:buNone/>
            </a:pPr>
            <a:endParaRPr lang="is-IS" sz="12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is-IS" sz="1200" dirty="0" smtClean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2921F-328B-354E-9DAD-E45001222A82}" type="slidenum">
              <a:rPr lang="en-CA" smtClean="0"/>
              <a:pPr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2862745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back to main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 smtClean="0">
                <a:cs typeface="Courier New"/>
              </a:rPr>
              <a:t>Wait for vector core to finish</a:t>
            </a:r>
            <a:endParaRPr lang="is-IS" dirty="0">
              <a:cs typeface="Courier New"/>
            </a:endParaRPr>
          </a:p>
          <a:p>
            <a:pPr marL="0" indent="0">
              <a:buNone/>
            </a:pPr>
            <a:r>
              <a:rPr lang="is-IS" sz="1200" dirty="0">
                <a:latin typeface="Courier New"/>
                <a:cs typeface="Courier New"/>
              </a:rPr>
              <a:t>  </a:t>
            </a:r>
            <a:r>
              <a:rPr lang="is-IS" sz="1200" dirty="0" smtClean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 err="1">
                <a:latin typeface="Courier New"/>
                <a:cs typeface="Courier New"/>
              </a:rPr>
              <a:t>vegas_instr_sync</a:t>
            </a:r>
            <a:r>
              <a:rPr lang="en-US" sz="1200" dirty="0">
                <a:latin typeface="Courier New"/>
                <a:cs typeface="Courier New"/>
              </a:rPr>
              <a:t>()</a:t>
            </a:r>
            <a:r>
              <a:rPr lang="en-US" sz="1200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sz="1200" dirty="0">
              <a:latin typeface="Courier New"/>
              <a:cs typeface="Courier New"/>
            </a:endParaRPr>
          </a:p>
          <a:p>
            <a:r>
              <a:rPr lang="is-IS" dirty="0" smtClean="0">
                <a:cs typeface="Courier New"/>
              </a:rPr>
              <a:t>Merge back into packed RGB form</a:t>
            </a:r>
          </a:p>
          <a:p>
            <a:pPr marL="0" indent="0">
              <a:buNone/>
            </a:pPr>
            <a:r>
              <a:rPr lang="en-US" sz="1200" dirty="0" smtClean="0">
                <a:latin typeface="Courier New"/>
                <a:cs typeface="Courier New"/>
              </a:rPr>
              <a:t>    </a:t>
            </a:r>
            <a:r>
              <a:rPr lang="en-US" sz="1200" dirty="0" err="1">
                <a:latin typeface="Courier New"/>
                <a:cs typeface="Courier New"/>
              </a:rPr>
              <a:t>vegas_dma_to_host</a:t>
            </a:r>
            <a:r>
              <a:rPr lang="en-US" sz="1200" dirty="0">
                <a:latin typeface="Courier New"/>
                <a:cs typeface="Courier New"/>
              </a:rPr>
              <a:t>(</a:t>
            </a:r>
            <a:r>
              <a:rPr lang="en-US" sz="1200" dirty="0" err="1">
                <a:latin typeface="Courier New"/>
                <a:cs typeface="Courier New"/>
              </a:rPr>
              <a:t>pLine</a:t>
            </a:r>
            <a:r>
              <a:rPr lang="en-US" sz="1200" dirty="0">
                <a:latin typeface="Courier New"/>
                <a:cs typeface="Courier New"/>
              </a:rPr>
              <a:t>, </a:t>
            </a:r>
            <a:r>
              <a:rPr lang="en-US" sz="1200" dirty="0" err="1">
                <a:latin typeface="Courier New"/>
                <a:cs typeface="Courier New"/>
              </a:rPr>
              <a:t>vB</a:t>
            </a:r>
            <a:r>
              <a:rPr lang="en-US" sz="1200" dirty="0">
                <a:latin typeface="Courier New"/>
                <a:cs typeface="Courier New"/>
              </a:rPr>
              <a:t>, MAX_X_PIXELS*</a:t>
            </a:r>
            <a:r>
              <a:rPr lang="en-US" sz="1200" dirty="0" err="1">
                <a:latin typeface="Courier New"/>
                <a:cs typeface="Courier New"/>
              </a:rPr>
              <a:t>sizeof</a:t>
            </a:r>
            <a:r>
              <a:rPr lang="en-US" sz="1200" dirty="0">
                <a:latin typeface="Courier New"/>
                <a:cs typeface="Courier New"/>
              </a:rPr>
              <a:t>(unsigned short))</a:t>
            </a:r>
            <a:r>
              <a:rPr lang="en-US" sz="1200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is-IS" sz="1200" dirty="0" smtClean="0">
              <a:latin typeface="Courier New"/>
              <a:cs typeface="Courier New"/>
            </a:endParaRPr>
          </a:p>
          <a:p>
            <a:r>
              <a:rPr lang="is-IS" dirty="0" smtClean="0">
                <a:cs typeface="Courier New"/>
              </a:rPr>
              <a:t>Don’t have to wait_for_dma() until you read data</a:t>
            </a:r>
            <a:endParaRPr lang="is-IS" dirty="0">
              <a:cs typeface="Courier New"/>
            </a:endParaRPr>
          </a:p>
          <a:p>
            <a:pPr marL="0" indent="0">
              <a:buNone/>
            </a:pPr>
            <a:r>
              <a:rPr lang="is-IS" sz="1200" dirty="0">
                <a:latin typeface="Courier New"/>
                <a:cs typeface="Courier New"/>
              </a:rPr>
              <a:t>    </a:t>
            </a:r>
            <a:endParaRPr lang="is-IS" sz="1200" dirty="0" smtClean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2921F-328B-354E-9DAD-E45001222A82}" type="slidenum">
              <a:rPr lang="en-CA" smtClean="0"/>
              <a:pPr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6135126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Advanced: Double buffering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starts DMA, immediately waits</a:t>
            </a:r>
          </a:p>
          <a:p>
            <a:pPr lvl="1"/>
            <a:r>
              <a:rPr lang="en-US" dirty="0" smtClean="0"/>
              <a:t>But vector core and DMA can be concurrent</a:t>
            </a:r>
          </a:p>
          <a:p>
            <a:pPr lvl="1"/>
            <a:endParaRPr lang="en-US" dirty="0"/>
          </a:p>
          <a:p>
            <a:r>
              <a:rPr lang="en-US" dirty="0" smtClean="0"/>
              <a:t>Use two buffers</a:t>
            </a:r>
          </a:p>
          <a:p>
            <a:pPr lvl="1"/>
            <a:r>
              <a:rPr lang="en-US" dirty="0" smtClean="0"/>
              <a:t>Transfer to one while processing the other</a:t>
            </a:r>
          </a:p>
          <a:p>
            <a:pPr lvl="1"/>
            <a:r>
              <a:rPr lang="en-US" dirty="0" smtClean="0"/>
              <a:t>Switch buffers when done</a:t>
            </a:r>
          </a:p>
          <a:p>
            <a:pPr lvl="1"/>
            <a:endParaRPr lang="en-US" dirty="0"/>
          </a:p>
          <a:p>
            <a:r>
              <a:rPr lang="en-US" dirty="0" smtClean="0"/>
              <a:t>See vegas_demo2.c for an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2921F-328B-354E-9DAD-E45001222A82}" type="slidenum">
              <a:rPr lang="en-CA" smtClean="0"/>
              <a:pPr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7097969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0F386C-A8B2-8F47-BC25-986C6CF991FD}" type="slidenum">
              <a:rPr lang="en-CA" sz="1000">
                <a:latin typeface="Verdana" charset="0"/>
              </a:rPr>
              <a:pPr/>
              <a:t>33</a:t>
            </a:fld>
            <a:endParaRPr lang="en-CA" sz="1000">
              <a:latin typeface="Verdana" charset="0"/>
            </a:endParaRP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More advanced Features</a:t>
            </a:r>
            <a:endParaRPr lang="en-CA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400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Data</a:t>
            </a: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-dependent conditional execution</a:t>
            </a:r>
          </a:p>
          <a:p>
            <a:pPr lvl="1" eaLnBrk="1" hangingPunct="1"/>
            <a:r>
              <a:rPr lang="en-US" sz="2000" dirty="0">
                <a:latin typeface="Verdana" charset="0"/>
                <a:ea typeface="ＭＳ Ｐゴシック" charset="0"/>
              </a:rPr>
              <a:t>Vector flag registers</a:t>
            </a:r>
          </a:p>
          <a:p>
            <a:pPr eaLnBrk="1" hangingPunct="1"/>
            <a:endParaRPr lang="en-US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Vector addressing modes</a:t>
            </a:r>
          </a:p>
          <a:p>
            <a:pPr lvl="1" eaLnBrk="1" hangingPunct="1"/>
            <a:r>
              <a:rPr lang="en-US" sz="2000" dirty="0">
                <a:latin typeface="Verdana" charset="0"/>
                <a:ea typeface="ＭＳ Ｐゴシック" charset="0"/>
              </a:rPr>
              <a:t>Unit stride</a:t>
            </a:r>
          </a:p>
          <a:p>
            <a:pPr lvl="1" eaLnBrk="1" hangingPunct="1"/>
            <a:r>
              <a:rPr lang="en-US" sz="2000" dirty="0" smtClean="0">
                <a:latin typeface="Verdana" charset="0"/>
                <a:ea typeface="ＭＳ Ｐゴシック" charset="0"/>
              </a:rPr>
              <a:t>Type conversion</a:t>
            </a:r>
          </a:p>
          <a:p>
            <a:pPr lvl="1" eaLnBrk="1" hangingPunct="1"/>
            <a:r>
              <a:rPr lang="en-US" sz="2000" dirty="0" smtClean="0">
                <a:latin typeface="Verdana" charset="0"/>
                <a:ea typeface="ＭＳ Ｐゴシック" charset="0"/>
              </a:rPr>
              <a:t>Constant stride</a:t>
            </a:r>
            <a:endParaRPr lang="en-US" sz="1600" dirty="0">
              <a:latin typeface="Verdana" charset="0"/>
              <a:ea typeface="ＭＳ Ｐゴシック" charset="0"/>
            </a:endParaRPr>
          </a:p>
          <a:p>
            <a:pPr eaLnBrk="1" hangingPunct="1"/>
            <a:endParaRPr lang="en-US" sz="2400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CA" sz="2000" dirty="0">
              <a:latin typeface="Verdana" charset="0"/>
              <a:ea typeface="ＭＳ Ｐゴシック" charset="0"/>
            </a:endParaRPr>
          </a:p>
        </p:txBody>
      </p:sp>
      <p:graphicFrame>
        <p:nvGraphicFramePr>
          <p:cNvPr id="57346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486400" y="1600200"/>
          <a:ext cx="2679700" cy="284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8" name="Visio" r:id="rId4" imgW="4418457" imgH="4680966" progId="Visio.Drawing.6">
                  <p:embed/>
                </p:oleObj>
              </mc:Choice>
              <mc:Fallback>
                <p:oleObj name="Visio" r:id="rId4" imgW="4418457" imgH="468096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600200"/>
                        <a:ext cx="2679700" cy="284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0" name="Line 6"/>
          <p:cNvSpPr>
            <a:spLocks noChangeShapeType="1"/>
          </p:cNvSpPr>
          <p:nvPr/>
        </p:nvSpPr>
        <p:spPr bwMode="auto">
          <a:xfrm flipV="1">
            <a:off x="4114800" y="2819400"/>
            <a:ext cx="1219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351" name="Picture 21" descr="stride addres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4724400"/>
            <a:ext cx="4724400" cy="1881188"/>
          </a:xfrm>
          <a:noFill/>
        </p:spPr>
      </p:pic>
      <p:sp>
        <p:nvSpPr>
          <p:cNvPr id="57352" name="Text Box 22"/>
          <p:cNvSpPr txBox="1">
            <a:spLocks noChangeArrowheads="1"/>
          </p:cNvSpPr>
          <p:nvPr/>
        </p:nvSpPr>
        <p:spPr bwMode="auto">
          <a:xfrm>
            <a:off x="5943600" y="1158875"/>
            <a:ext cx="863600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Source</a:t>
            </a:r>
          </a:p>
          <a:p>
            <a:r>
              <a:rPr lang="en-US" sz="1400"/>
              <a:t>registers</a:t>
            </a:r>
          </a:p>
        </p:txBody>
      </p:sp>
      <p:sp>
        <p:nvSpPr>
          <p:cNvPr id="57353" name="Text Box 23"/>
          <p:cNvSpPr txBox="1">
            <a:spLocks noChangeArrowheads="1"/>
          </p:cNvSpPr>
          <p:nvPr/>
        </p:nvSpPr>
        <p:spPr bwMode="auto">
          <a:xfrm>
            <a:off x="8077200" y="1981200"/>
            <a:ext cx="10715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/>
              <a:t>Destination</a:t>
            </a:r>
          </a:p>
          <a:p>
            <a:pPr algn="l"/>
            <a:r>
              <a:rPr lang="en-US" sz="1400"/>
              <a:t>register</a:t>
            </a:r>
          </a:p>
        </p:txBody>
      </p:sp>
      <p:sp>
        <p:nvSpPr>
          <p:cNvPr id="57354" name="Text Box 24"/>
          <p:cNvSpPr txBox="1">
            <a:spLocks noChangeArrowheads="1"/>
          </p:cNvSpPr>
          <p:nvPr/>
        </p:nvSpPr>
        <p:spPr bwMode="auto">
          <a:xfrm>
            <a:off x="4724400" y="2209800"/>
            <a:ext cx="774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400"/>
              <a:t>Flag</a:t>
            </a:r>
          </a:p>
          <a:p>
            <a:pPr algn="r"/>
            <a:r>
              <a:rPr lang="en-US" sz="1400"/>
              <a:t>register</a:t>
            </a:r>
          </a:p>
        </p:txBody>
      </p:sp>
      <p:sp>
        <p:nvSpPr>
          <p:cNvPr id="57355" name="Text Box 25"/>
          <p:cNvSpPr txBox="1">
            <a:spLocks noChangeArrowheads="1"/>
          </p:cNvSpPr>
          <p:nvPr/>
        </p:nvSpPr>
        <p:spPr bwMode="auto">
          <a:xfrm>
            <a:off x="5638800" y="4114800"/>
            <a:ext cx="26225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Vector Merge Operation</a:t>
            </a:r>
          </a:p>
        </p:txBody>
      </p:sp>
    </p:spTree>
    <p:extLst>
      <p:ext uri="{BB962C8B-B14F-4D97-AF65-F5344CB8AC3E}">
        <p14:creationId xmlns:p14="http://schemas.microsoft.com/office/powerpoint/2010/main" val="166923884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1E7095C-A0AD-344D-9DB2-B9734F558969}" type="slidenum">
              <a:rPr lang="en-CA" sz="1000">
                <a:latin typeface="Verdana" charset="0"/>
              </a:rPr>
              <a:pPr/>
              <a:t>34</a:t>
            </a:fld>
            <a:endParaRPr lang="en-CA" sz="1000">
              <a:latin typeface="Verdana" charset="0"/>
            </a:endParaRPr>
          </a:p>
        </p:txBody>
      </p:sp>
      <p:pic>
        <p:nvPicPr>
          <p:cNvPr id="59395" name="Picture 39" descr="medianfilter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2" b="31496"/>
          <a:stretch>
            <a:fillRect/>
          </a:stretch>
        </p:blipFill>
        <p:spPr bwMode="auto">
          <a:xfrm>
            <a:off x="1676400" y="1579563"/>
            <a:ext cx="350520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Garamond" charset="0"/>
                <a:ea typeface="ＭＳ Ｐゴシック" charset="0"/>
                <a:cs typeface="ＭＳ Ｐゴシック" charset="0"/>
              </a:rPr>
              <a:t>Example: Simple 5x5 Median Filtering</a:t>
            </a:r>
            <a:endParaRPr lang="en-CA" sz="400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7" name="Rectangle 12"/>
          <p:cNvSpPr>
            <a:spLocks noGrp="1" noChangeArrowheads="1"/>
          </p:cNvSpPr>
          <p:nvPr>
            <p:ph type="body" sz="half" idx="3"/>
          </p:nvPr>
        </p:nvSpPr>
        <p:spPr>
          <a:xfrm>
            <a:off x="1219200" y="4343400"/>
            <a:ext cx="3657600" cy="21891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latin typeface="Verdana" charset="0"/>
                <a:ea typeface="ＭＳ Ｐゴシック" charset="0"/>
                <a:cs typeface="ＭＳ Ｐゴシック" charset="0"/>
              </a:rPr>
              <a:t>Pseudocode (Bubble sort)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140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200">
                <a:latin typeface="Verdana" charset="0"/>
                <a:ea typeface="ＭＳ Ｐゴシック" charset="0"/>
                <a:cs typeface="ＭＳ Ｐゴシック" charset="0"/>
              </a:rPr>
              <a:t>Load the 25 pixel vectors P[0..24]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200">
                <a:latin typeface="Verdana" charset="0"/>
                <a:ea typeface="ＭＳ Ｐゴシック" charset="0"/>
                <a:cs typeface="ＭＳ Ｐゴシック" charset="0"/>
              </a:rPr>
              <a:t>For i=0 to 12 {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200">
                <a:latin typeface="Verdana" charset="0"/>
                <a:ea typeface="ＭＳ Ｐゴシック" charset="0"/>
                <a:cs typeface="ＭＳ Ｐゴシック" charset="0"/>
              </a:rPr>
              <a:t>	minimum = P[i]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200">
                <a:latin typeface="Verdana" charset="0"/>
                <a:ea typeface="ＭＳ Ｐゴシック" charset="0"/>
                <a:cs typeface="ＭＳ Ｐゴシック" charset="0"/>
              </a:rPr>
              <a:t>	For j=i+1 to 24 {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200">
                <a:latin typeface="Verdana" charset="0"/>
                <a:ea typeface="ＭＳ Ｐゴシック" charset="0"/>
                <a:cs typeface="ＭＳ Ｐゴシック" charset="0"/>
              </a:rPr>
              <a:t>		if (P[j] &lt; minimum) {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200">
                <a:latin typeface="Verdana" charset="0"/>
                <a:ea typeface="ＭＳ Ｐゴシック" charset="0"/>
              </a:rPr>
              <a:t>		     swap (minimum, P[j])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200">
                <a:latin typeface="Verdana" charset="0"/>
                <a:ea typeface="ＭＳ Ｐゴシック" charset="0"/>
              </a:rPr>
              <a:t>		}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200">
                <a:latin typeface="Verdana" charset="0"/>
                <a:ea typeface="ＭＳ Ｐゴシック" charset="0"/>
              </a:rPr>
              <a:t>}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200">
                <a:latin typeface="Verdana" charset="0"/>
                <a:ea typeface="ＭＳ Ｐゴシック" charset="0"/>
                <a:cs typeface="ＭＳ Ｐゴシック" charset="0"/>
              </a:rPr>
              <a:t>}</a:t>
            </a:r>
            <a:endParaRPr lang="en-CA" sz="120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8" name="Rectangle 27"/>
          <p:cNvSpPr>
            <a:spLocks noChangeArrowheads="1"/>
          </p:cNvSpPr>
          <p:nvPr/>
        </p:nvSpPr>
        <p:spPr bwMode="auto">
          <a:xfrm>
            <a:off x="4267200" y="4343400"/>
            <a:ext cx="464820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algn="l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p"/>
            </a:pPr>
            <a:r>
              <a:rPr lang="en-US" sz="2000">
                <a:latin typeface="Verdana" charset="0"/>
              </a:rPr>
              <a:t>Slide “window” after 1 median</a:t>
            </a:r>
          </a:p>
          <a:p>
            <a:pPr marL="914400" lvl="1" indent="-457200" algn="l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p"/>
            </a:pPr>
            <a:r>
              <a:rPr lang="en-US" sz="2000">
                <a:latin typeface="Verdana" charset="0"/>
              </a:rPr>
              <a:t>Each window 5x5 values</a:t>
            </a:r>
          </a:p>
          <a:p>
            <a:pPr marL="914400" lvl="1" indent="-457200" algn="l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p"/>
            </a:pPr>
            <a:r>
              <a:rPr lang="en-US" sz="2000">
                <a:latin typeface="Verdana" charset="0"/>
              </a:rPr>
              <a:t>Each value = CPU register</a:t>
            </a:r>
          </a:p>
          <a:p>
            <a:pPr marL="457200" indent="-457200" algn="l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p"/>
            </a:pPr>
            <a:r>
              <a:rPr lang="en-US" sz="2000">
                <a:latin typeface="Verdana" charset="0"/>
              </a:rPr>
              <a:t>Repeated over entire image</a:t>
            </a:r>
          </a:p>
          <a:p>
            <a:pPr marL="914400" lvl="1" indent="-457200" algn="l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</a:pPr>
            <a:r>
              <a:rPr lang="en-US">
                <a:latin typeface="Verdana" charset="0"/>
              </a:rPr>
              <a:t>1</a:t>
            </a:r>
            <a:r>
              <a:rPr lang="en-US" baseline="30000">
                <a:latin typeface="Verdana" charset="0"/>
              </a:rPr>
              <a:t>st</a:t>
            </a:r>
            <a:r>
              <a:rPr lang="en-US">
                <a:latin typeface="Verdana" charset="0"/>
              </a:rPr>
              <a:t> Window = Vector[0]</a:t>
            </a:r>
          </a:p>
          <a:p>
            <a:pPr marL="914400" lvl="1" indent="-457200" algn="l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</a:pPr>
            <a:r>
              <a:rPr lang="en-US">
                <a:latin typeface="Verdana" charset="0"/>
              </a:rPr>
              <a:t>2</a:t>
            </a:r>
            <a:r>
              <a:rPr lang="en-US" baseline="30000">
                <a:latin typeface="Verdana" charset="0"/>
              </a:rPr>
              <a:t>nd</a:t>
            </a:r>
            <a:r>
              <a:rPr lang="en-US">
                <a:latin typeface="Verdana" charset="0"/>
              </a:rPr>
              <a:t> Window = Vector[1]</a:t>
            </a:r>
          </a:p>
          <a:p>
            <a:pPr marL="914400" lvl="1" indent="-457200" algn="l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</a:pPr>
            <a:r>
              <a:rPr lang="en-US">
                <a:latin typeface="Verdana" charset="0"/>
              </a:rPr>
              <a:t>VL = # of windows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701800" y="1973263"/>
            <a:ext cx="1860550" cy="1828800"/>
            <a:chOff x="1072" y="1160"/>
            <a:chExt cx="1172" cy="1152"/>
          </a:xfrm>
        </p:grpSpPr>
        <p:sp>
          <p:nvSpPr>
            <p:cNvPr id="59407" name="Rectangle 31"/>
            <p:cNvSpPr>
              <a:spLocks noChangeArrowheads="1"/>
            </p:cNvSpPr>
            <p:nvPr/>
          </p:nvSpPr>
          <p:spPr bwMode="auto">
            <a:xfrm>
              <a:off x="1072" y="1160"/>
              <a:ext cx="1172" cy="1152"/>
            </a:xfrm>
            <a:prstGeom prst="rect">
              <a:avLst/>
            </a:prstGeom>
            <a:noFill/>
            <a:ln w="5715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8" name="Rectangle 32"/>
            <p:cNvSpPr>
              <a:spLocks noChangeArrowheads="1"/>
            </p:cNvSpPr>
            <p:nvPr/>
          </p:nvSpPr>
          <p:spPr bwMode="auto">
            <a:xfrm>
              <a:off x="1564" y="1644"/>
              <a:ext cx="192" cy="19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2095500" y="1960563"/>
            <a:ext cx="1844675" cy="1828800"/>
            <a:chOff x="1320" y="1152"/>
            <a:chExt cx="1162" cy="1152"/>
          </a:xfrm>
        </p:grpSpPr>
        <p:sp>
          <p:nvSpPr>
            <p:cNvPr id="59405" name="Rectangle 35"/>
            <p:cNvSpPr>
              <a:spLocks noChangeArrowheads="1"/>
            </p:cNvSpPr>
            <p:nvPr/>
          </p:nvSpPr>
          <p:spPr bwMode="auto">
            <a:xfrm>
              <a:off x="1320" y="1152"/>
              <a:ext cx="1162" cy="1152"/>
            </a:xfrm>
            <a:prstGeom prst="rect">
              <a:avLst/>
            </a:prstGeom>
            <a:noFill/>
            <a:ln w="5715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6" name="Rectangle 36"/>
            <p:cNvSpPr>
              <a:spLocks noChangeArrowheads="1"/>
            </p:cNvSpPr>
            <p:nvPr/>
          </p:nvSpPr>
          <p:spPr bwMode="auto">
            <a:xfrm>
              <a:off x="1800" y="1644"/>
              <a:ext cx="192" cy="19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906" name="Text Box 42"/>
          <p:cNvSpPr txBox="1">
            <a:spLocks noChangeArrowheads="1"/>
          </p:cNvSpPr>
          <p:nvPr/>
        </p:nvSpPr>
        <p:spPr bwMode="auto">
          <a:xfrm>
            <a:off x="2092325" y="4068763"/>
            <a:ext cx="10763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1"/>
              <a:t>Output pixel</a:t>
            </a:r>
          </a:p>
        </p:txBody>
      </p:sp>
      <p:sp>
        <p:nvSpPr>
          <p:cNvPr id="36907" name="Line 43"/>
          <p:cNvSpPr>
            <a:spLocks noChangeShapeType="1"/>
          </p:cNvSpPr>
          <p:nvPr/>
        </p:nvSpPr>
        <p:spPr bwMode="auto">
          <a:xfrm flipV="1">
            <a:off x="2643188" y="2874963"/>
            <a:ext cx="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8" name="Text Box 44"/>
          <p:cNvSpPr txBox="1">
            <a:spLocks noChangeArrowheads="1"/>
          </p:cNvSpPr>
          <p:nvPr/>
        </p:nvSpPr>
        <p:spPr bwMode="auto">
          <a:xfrm>
            <a:off x="2413000" y="4068763"/>
            <a:ext cx="10763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1"/>
              <a:t>Output pixel</a:t>
            </a:r>
          </a:p>
        </p:txBody>
      </p:sp>
      <p:sp>
        <p:nvSpPr>
          <p:cNvPr id="36909" name="Line 45"/>
          <p:cNvSpPr>
            <a:spLocks noChangeShapeType="1"/>
          </p:cNvSpPr>
          <p:nvPr/>
        </p:nvSpPr>
        <p:spPr bwMode="auto">
          <a:xfrm flipV="1">
            <a:off x="2963863" y="2874963"/>
            <a:ext cx="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06" grpId="0"/>
      <p:bldP spid="36907" grpId="0" animBg="1"/>
      <p:bldP spid="36908" grpId="0"/>
      <p:bldP spid="3690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71407D-7776-2045-8A6C-A011CBFA6E5A}" type="slidenum">
              <a:rPr lang="en-CA" sz="1000">
                <a:latin typeface="Verdana" charset="0"/>
              </a:rPr>
              <a:pPr/>
              <a:t>35</a:t>
            </a:fld>
            <a:endParaRPr lang="en-CA" sz="1000">
              <a:latin typeface="Verdana" charset="0"/>
            </a:endParaRPr>
          </a:p>
        </p:txBody>
      </p:sp>
      <p:sp>
        <p:nvSpPr>
          <p:cNvPr id="61443" name="Rectangle 1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>
                <a:latin typeface="Garamond" charset="0"/>
                <a:ea typeface="ＭＳ Ｐゴシック" charset="0"/>
                <a:cs typeface="ＭＳ Ｐゴシック" charset="0"/>
              </a:rPr>
              <a:t>Example: Simple 5x5 Median Filtering</a:t>
            </a:r>
            <a:endParaRPr lang="en-CA" sz="400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1445" name="Picture 20" descr="medianfilter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41" b="-1841"/>
          <a:stretch>
            <a:fillRect/>
          </a:stretch>
        </p:blipFill>
        <p:spPr>
          <a:xfrm>
            <a:off x="1752600" y="1600200"/>
            <a:ext cx="5341938" cy="2743200"/>
          </a:xfrm>
          <a:noFill/>
        </p:spPr>
      </p:pic>
      <p:sp>
        <p:nvSpPr>
          <p:cNvPr id="61446" name="Rectangle 21"/>
          <p:cNvSpPr>
            <a:spLocks noChangeArrowheads="1"/>
          </p:cNvSpPr>
          <p:nvPr/>
        </p:nvSpPr>
        <p:spPr bwMode="auto">
          <a:xfrm>
            <a:off x="4572000" y="4343400"/>
            <a:ext cx="365760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p"/>
            </a:pPr>
            <a:r>
              <a:rPr lang="en-CA" sz="2000">
                <a:latin typeface="Verdana" charset="0"/>
              </a:rPr>
              <a:t>Bubble sort on vector registers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p"/>
            </a:pPr>
            <a:r>
              <a:rPr lang="en-CA" sz="2000">
                <a:latin typeface="Verdana" charset="0"/>
              </a:rPr>
              <a:t>Vmin,Vmax to do swap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p"/>
            </a:pPr>
            <a:r>
              <a:rPr lang="ja-JP" altLang="en-CA" sz="2000">
                <a:solidFill>
                  <a:srgbClr val="0000FF"/>
                </a:solidFill>
                <a:latin typeface="Verdana" charset="0"/>
              </a:rPr>
              <a:t>“</a:t>
            </a:r>
            <a:r>
              <a:rPr lang="en-CA" sz="2000">
                <a:solidFill>
                  <a:srgbClr val="0000FF"/>
                </a:solidFill>
                <a:latin typeface="Verdana" charset="0"/>
              </a:rPr>
              <a:t>VL</a:t>
            </a:r>
            <a:r>
              <a:rPr lang="ja-JP" altLang="en-CA" sz="2000">
                <a:solidFill>
                  <a:srgbClr val="0000FF"/>
                </a:solidFill>
                <a:latin typeface="Verdana" charset="0"/>
              </a:rPr>
              <a:t>”</a:t>
            </a:r>
            <a:r>
              <a:rPr lang="en-CA" sz="2000">
                <a:solidFill>
                  <a:srgbClr val="0000FF"/>
                </a:solidFill>
                <a:latin typeface="Verdana" charset="0"/>
              </a:rPr>
              <a:t> results at once!</a:t>
            </a:r>
          </a:p>
        </p:txBody>
      </p:sp>
      <p:sp>
        <p:nvSpPr>
          <p:cNvPr id="61447" name="Text Box 22"/>
          <p:cNvSpPr txBox="1">
            <a:spLocks noChangeArrowheads="1"/>
          </p:cNvSpPr>
          <p:nvPr/>
        </p:nvSpPr>
        <p:spPr bwMode="auto">
          <a:xfrm>
            <a:off x="7162800" y="1905000"/>
            <a:ext cx="17605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/>
              <a:t>25 rows -&gt;</a:t>
            </a:r>
          </a:p>
          <a:p>
            <a:pPr algn="l"/>
            <a:r>
              <a:rPr lang="en-US" sz="1400" b="1"/>
              <a:t>25 vector registers</a:t>
            </a:r>
          </a:p>
          <a:p>
            <a:pPr algn="l"/>
            <a:endParaRPr lang="en-US" sz="1400" b="1"/>
          </a:p>
          <a:p>
            <a:pPr algn="l"/>
            <a:r>
              <a:rPr lang="en-US" sz="1400" b="1"/>
              <a:t>“VL” pixels each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2" t="73013" r="10190" b="14316"/>
          <a:stretch>
            <a:fillRect/>
          </a:stretch>
        </p:blipFill>
        <p:spPr bwMode="auto">
          <a:xfrm>
            <a:off x="228600" y="4572000"/>
            <a:ext cx="4470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Overview of Vector Processing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endParaRPr lang="en-US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CF33B5F-772D-0F41-856A-AA1034A5A531}" type="slidenum">
              <a:rPr lang="en-CA" sz="1000">
                <a:latin typeface="Verdana" charset="0"/>
              </a:rPr>
              <a:pPr/>
              <a:t>5</a:t>
            </a:fld>
            <a:endParaRPr lang="en-CA" sz="1000">
              <a:latin typeface="Verdana" charset="0"/>
            </a:endParaRPr>
          </a:p>
        </p:txBody>
      </p:sp>
      <p:sp>
        <p:nvSpPr>
          <p:cNvPr id="50179" name="AutoShape 23"/>
          <p:cNvSpPr>
            <a:spLocks noChangeArrowheads="1"/>
          </p:cNvSpPr>
          <p:nvPr/>
        </p:nvSpPr>
        <p:spPr bwMode="auto">
          <a:xfrm>
            <a:off x="639763" y="2667000"/>
            <a:ext cx="3962400" cy="685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Acceleration with Vector Processing</a:t>
            </a:r>
            <a:endParaRPr lang="en-CA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19600" cy="4953000"/>
          </a:xfrm>
        </p:spPr>
        <p:txBody>
          <a:bodyPr/>
          <a:lstStyle/>
          <a:p>
            <a:pPr eaLnBrk="1" hangingPunct="1"/>
            <a:r>
              <a:rPr lang="en-US" sz="2000">
                <a:latin typeface="Verdana" charset="0"/>
                <a:ea typeface="ＭＳ Ｐゴシック" charset="0"/>
                <a:cs typeface="ＭＳ Ｐゴシック" charset="0"/>
              </a:rPr>
              <a:t>Organize data as long vectors</a:t>
            </a:r>
          </a:p>
          <a:p>
            <a:pPr eaLnBrk="1" hangingPunct="1"/>
            <a:r>
              <a:rPr lang="en-US" sz="2000" b="1">
                <a:solidFill>
                  <a:srgbClr val="0000FF"/>
                </a:solidFill>
                <a:latin typeface="Verdana" charset="0"/>
                <a:ea typeface="ＭＳ Ｐゴシック" charset="0"/>
                <a:cs typeface="ＭＳ Ｐゴシック" charset="0"/>
              </a:rPr>
              <a:t>Data-level parallelism</a:t>
            </a:r>
          </a:p>
          <a:p>
            <a:pPr eaLnBrk="1" hangingPunct="1"/>
            <a:endParaRPr lang="en-US" sz="200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>
                <a:latin typeface="Verdana" charset="0"/>
                <a:ea typeface="ＭＳ Ｐゴシック" charset="0"/>
                <a:cs typeface="ＭＳ Ｐゴシック" charset="0"/>
              </a:rPr>
              <a:t>Vector instruction execution</a:t>
            </a:r>
          </a:p>
          <a:p>
            <a:pPr lvl="1" eaLnBrk="1" hangingPunct="1"/>
            <a:r>
              <a:rPr lang="en-US" sz="1800">
                <a:latin typeface="Verdana" charset="0"/>
                <a:ea typeface="ＭＳ Ｐゴシック" charset="0"/>
              </a:rPr>
              <a:t>Multiple vector lanes (SIMD)</a:t>
            </a:r>
          </a:p>
          <a:p>
            <a:pPr lvl="1" eaLnBrk="1" hangingPunct="1"/>
            <a:r>
              <a:rPr lang="en-US" sz="1800">
                <a:latin typeface="Verdana" charset="0"/>
                <a:ea typeface="ＭＳ Ｐゴシック" charset="0"/>
              </a:rPr>
              <a:t>Repeated SIMD operation over length of vector</a:t>
            </a:r>
          </a:p>
          <a:p>
            <a:pPr lvl="1" eaLnBrk="1" hangingPunct="1"/>
            <a:endParaRPr lang="en-US" sz="1800">
              <a:latin typeface="Verdana" charset="0"/>
              <a:ea typeface="ＭＳ Ｐゴシック" charset="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4572000" y="3975100"/>
            <a:ext cx="10747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Source</a:t>
            </a:r>
          </a:p>
          <a:p>
            <a:pPr algn="r" eaLnBrk="1" hangingPunct="1"/>
            <a:r>
              <a:rPr lang="en-US" sz="160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vector</a:t>
            </a:r>
          </a:p>
          <a:p>
            <a:pPr algn="r" eaLnBrk="1" hangingPunct="1"/>
            <a:r>
              <a:rPr lang="en-US" sz="160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registers</a:t>
            </a:r>
            <a:endParaRPr lang="en-CA" sz="160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Verdana" charset="0"/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7696200" y="3962400"/>
            <a:ext cx="13414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>
                <a:solidFill>
                  <a:srgbClr val="33CC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Destination</a:t>
            </a:r>
          </a:p>
          <a:p>
            <a:pPr algn="l" eaLnBrk="1" hangingPunct="1"/>
            <a:r>
              <a:rPr lang="en-US" sz="1600">
                <a:solidFill>
                  <a:srgbClr val="33CC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vector</a:t>
            </a:r>
          </a:p>
          <a:p>
            <a:pPr algn="l" eaLnBrk="1" hangingPunct="1"/>
            <a:r>
              <a:rPr lang="en-US" sz="1600">
                <a:solidFill>
                  <a:srgbClr val="33CC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register</a:t>
            </a:r>
            <a:endParaRPr lang="en-CA" sz="1600">
              <a:solidFill>
                <a:srgbClr val="33CC3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Verdana" charset="0"/>
            </a:endParaRPr>
          </a:p>
        </p:txBody>
      </p:sp>
      <p:sp>
        <p:nvSpPr>
          <p:cNvPr id="50184" name="Text Box 14"/>
          <p:cNvSpPr txBox="1">
            <a:spLocks noChangeArrowheads="1"/>
          </p:cNvSpPr>
          <p:nvPr/>
        </p:nvSpPr>
        <p:spPr bwMode="auto">
          <a:xfrm>
            <a:off x="5867400" y="1676400"/>
            <a:ext cx="1446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Verdana" charset="0"/>
              </a:rPr>
              <a:t>Vector lanes</a:t>
            </a:r>
            <a:endParaRPr lang="en-CA" sz="1600">
              <a:latin typeface="Verdana" charset="0"/>
            </a:endParaRPr>
          </a:p>
        </p:txBody>
      </p:sp>
      <p:sp>
        <p:nvSpPr>
          <p:cNvPr id="50185" name="Text Box 20"/>
          <p:cNvSpPr txBox="1">
            <a:spLocks noChangeArrowheads="1"/>
          </p:cNvSpPr>
          <p:nvPr/>
        </p:nvSpPr>
        <p:spPr bwMode="auto">
          <a:xfrm>
            <a:off x="715963" y="2743200"/>
            <a:ext cx="19970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/>
              <a:t>for (i=0; i&lt;NELEM; i++)</a:t>
            </a:r>
          </a:p>
          <a:p>
            <a:pPr algn="l"/>
            <a:r>
              <a:rPr lang="en-US" sz="1400"/>
              <a:t>  a[i] = b[i] * c[i]</a:t>
            </a:r>
          </a:p>
        </p:txBody>
      </p:sp>
      <p:sp>
        <p:nvSpPr>
          <p:cNvPr id="50186" name="Text Box 21"/>
          <p:cNvSpPr txBox="1">
            <a:spLocks noChangeArrowheads="1"/>
          </p:cNvSpPr>
          <p:nvPr/>
        </p:nvSpPr>
        <p:spPr bwMode="auto">
          <a:xfrm>
            <a:off x="3382963" y="2819400"/>
            <a:ext cx="11890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/>
              <a:t>vmult  a, b, c</a:t>
            </a:r>
          </a:p>
        </p:txBody>
      </p:sp>
      <p:sp>
        <p:nvSpPr>
          <p:cNvPr id="50187" name="AutoShape 22"/>
          <p:cNvSpPr>
            <a:spLocks noChangeArrowheads="1"/>
          </p:cNvSpPr>
          <p:nvPr/>
        </p:nvSpPr>
        <p:spPr bwMode="auto">
          <a:xfrm>
            <a:off x="2773363" y="28194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0188" name="Picture 26" descr="vector_mode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25" b="-10025"/>
          <a:stretch>
            <a:fillRect/>
          </a:stretch>
        </p:blipFill>
        <p:spPr>
          <a:xfrm>
            <a:off x="5638800" y="2133600"/>
            <a:ext cx="2103438" cy="4114800"/>
          </a:xfr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31C2DE-576B-0147-AEAC-2D5DA6F287D8}" type="slidenum">
              <a:rPr lang="en-CA" sz="1000">
                <a:latin typeface="Verdana" charset="0"/>
              </a:rPr>
              <a:pPr/>
              <a:t>6</a:t>
            </a:fld>
            <a:endParaRPr lang="en-CA" sz="1000">
              <a:latin typeface="Verdana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Advantages of Vector Processing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Simple programming model</a:t>
            </a:r>
          </a:p>
          <a:p>
            <a:pPr lvl="1" eaLnBrk="1" hangingPunct="1"/>
            <a:r>
              <a:rPr lang="en-US" dirty="0">
                <a:latin typeface="Verdana" charset="0"/>
                <a:ea typeface="ＭＳ Ｐゴシック" charset="0"/>
              </a:rPr>
              <a:t>Short to long vector data parallelism</a:t>
            </a:r>
          </a:p>
          <a:p>
            <a:pPr lvl="1" eaLnBrk="1" hangingPunct="1"/>
            <a:r>
              <a:rPr lang="en-US" dirty="0">
                <a:latin typeface="Verdana" charset="0"/>
                <a:ea typeface="ＭＳ Ｐゴシック" charset="0"/>
              </a:rPr>
              <a:t>Regular, easy to accelerate</a:t>
            </a:r>
          </a:p>
          <a:p>
            <a:pPr marL="457200" lvl="1" indent="0" eaLnBrk="1" hangingPunct="1">
              <a:buNone/>
            </a:pPr>
            <a:endParaRPr lang="en-US" dirty="0">
              <a:solidFill>
                <a:srgbClr val="0000FF"/>
              </a:solidFill>
              <a:latin typeface="Verdana" charset="0"/>
              <a:ea typeface="ＭＳ Ｐゴシック" charset="0"/>
            </a:endParaRP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Verdana" charset="0"/>
                <a:ea typeface="ＭＳ Ｐゴシック" charset="0"/>
                <a:cs typeface="ＭＳ Ｐゴシック" charset="0"/>
              </a:rPr>
              <a:t>Scalable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 performance and 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area</a:t>
            </a:r>
          </a:p>
          <a:p>
            <a:pPr lvl="1" eaLnBrk="1" hangingPunct="1"/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DE1 only has room for one vector lane, but removing other components could make room for more</a:t>
            </a:r>
          </a:p>
          <a:p>
            <a:pPr lvl="1" eaLnBrk="1" hangingPunct="1"/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Larger FPGAs can support multiple lanes</a:t>
            </a:r>
          </a:p>
          <a:p>
            <a:pPr lvl="2" eaLnBrk="1" hangingPunct="1"/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Same exact code runs faster</a:t>
            </a:r>
          </a:p>
          <a:p>
            <a:pPr eaLnBrk="1" hangingPunct="1"/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US" dirty="0"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567820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3960DA-BD13-D748-B0EB-C58F62F3CFE0}" type="slidenum">
              <a:rPr lang="en-CA" sz="1000">
                <a:latin typeface="Verdana" charset="0"/>
              </a:rPr>
              <a:pPr/>
              <a:t>7</a:t>
            </a:fld>
            <a:endParaRPr lang="en-CA" sz="1000">
              <a:latin typeface="Verdana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Garamond" charset="0"/>
                <a:ea typeface="ＭＳ Ｐゴシック" charset="0"/>
                <a:cs typeface="ＭＳ Ｐゴシック" charset="0"/>
              </a:rPr>
              <a:t>Hybrid vector-</a:t>
            </a:r>
            <a:r>
              <a:rPr lang="en-US" sz="3600" dirty="0" smtClean="0">
                <a:latin typeface="Garamond" charset="0"/>
                <a:ea typeface="ＭＳ Ｐゴシック" charset="0"/>
                <a:cs typeface="ＭＳ Ｐゴシック" charset="0"/>
              </a:rPr>
              <a:t>SIMD</a:t>
            </a:r>
            <a:endParaRPr lang="en-US" sz="3600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6" name="Text Box 9"/>
          <p:cNvSpPr txBox="1">
            <a:spLocks noChangeArrowheads="1"/>
          </p:cNvSpPr>
          <p:nvPr/>
        </p:nvSpPr>
        <p:spPr bwMode="auto">
          <a:xfrm>
            <a:off x="30321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sp>
        <p:nvSpPr>
          <p:cNvPr id="56327" name="Text Box 10"/>
          <p:cNvSpPr txBox="1">
            <a:spLocks noChangeArrowheads="1"/>
          </p:cNvSpPr>
          <p:nvPr/>
        </p:nvSpPr>
        <p:spPr bwMode="auto">
          <a:xfrm>
            <a:off x="533400" y="1905000"/>
            <a:ext cx="2751138" cy="12001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dirty="0"/>
              <a:t>for( </a:t>
            </a:r>
            <a:r>
              <a:rPr lang="en-US" sz="1800" dirty="0" err="1"/>
              <a:t>i</a:t>
            </a:r>
            <a:r>
              <a:rPr lang="en-US" sz="1800" dirty="0"/>
              <a:t>=0; </a:t>
            </a:r>
            <a:r>
              <a:rPr lang="en-US" sz="1800" dirty="0" err="1"/>
              <a:t>i</a:t>
            </a:r>
            <a:r>
              <a:rPr lang="en-US" sz="1800" dirty="0"/>
              <a:t>&lt;NELEM; </a:t>
            </a:r>
            <a:r>
              <a:rPr lang="en-US" sz="1800" dirty="0" err="1"/>
              <a:t>i</a:t>
            </a:r>
            <a:r>
              <a:rPr lang="en-US" sz="1800" dirty="0"/>
              <a:t>++ ) {</a:t>
            </a:r>
          </a:p>
          <a:p>
            <a:pPr algn="l"/>
            <a:r>
              <a:rPr lang="en-US" sz="1800" dirty="0">
                <a:solidFill>
                  <a:srgbClr val="FF0000"/>
                </a:solidFill>
              </a:rPr>
              <a:t>    C[</a:t>
            </a:r>
            <a:r>
              <a:rPr lang="en-US" sz="1800" dirty="0" err="1">
                <a:solidFill>
                  <a:srgbClr val="FF0000"/>
                </a:solidFill>
              </a:rPr>
              <a:t>i</a:t>
            </a:r>
            <a:r>
              <a:rPr lang="en-US" sz="1800" dirty="0">
                <a:solidFill>
                  <a:srgbClr val="FF0000"/>
                </a:solidFill>
              </a:rPr>
              <a:t>] = A[</a:t>
            </a:r>
            <a:r>
              <a:rPr lang="en-US" sz="1800" dirty="0" err="1">
                <a:solidFill>
                  <a:srgbClr val="FF0000"/>
                </a:solidFill>
              </a:rPr>
              <a:t>i</a:t>
            </a:r>
            <a:r>
              <a:rPr lang="en-US" sz="1800" dirty="0">
                <a:solidFill>
                  <a:srgbClr val="FF0000"/>
                </a:solidFill>
              </a:rPr>
              <a:t>] + B[</a:t>
            </a:r>
            <a:r>
              <a:rPr lang="en-US" sz="1800" dirty="0" err="1">
                <a:solidFill>
                  <a:srgbClr val="FF0000"/>
                </a:solidFill>
              </a:rPr>
              <a:t>i</a:t>
            </a:r>
            <a:r>
              <a:rPr lang="en-US" sz="1800" dirty="0">
                <a:solidFill>
                  <a:srgbClr val="FF0000"/>
                </a:solidFill>
              </a:rPr>
              <a:t>]</a:t>
            </a:r>
          </a:p>
          <a:p>
            <a:pPr algn="l"/>
            <a:r>
              <a:rPr lang="en-US" sz="1800" dirty="0">
                <a:solidFill>
                  <a:srgbClr val="0000FF"/>
                </a:solidFill>
              </a:rPr>
              <a:t>    E[</a:t>
            </a:r>
            <a:r>
              <a:rPr lang="en-US" sz="1800" dirty="0" err="1">
                <a:solidFill>
                  <a:srgbClr val="0000FF"/>
                </a:solidFill>
              </a:rPr>
              <a:t>i</a:t>
            </a:r>
            <a:r>
              <a:rPr lang="en-US" sz="1800" dirty="0">
                <a:solidFill>
                  <a:srgbClr val="0000FF"/>
                </a:solidFill>
              </a:rPr>
              <a:t>] = C[</a:t>
            </a:r>
            <a:r>
              <a:rPr lang="en-US" sz="1800" dirty="0" err="1">
                <a:solidFill>
                  <a:srgbClr val="0000FF"/>
                </a:solidFill>
              </a:rPr>
              <a:t>i</a:t>
            </a:r>
            <a:r>
              <a:rPr lang="en-US" sz="1800" dirty="0">
                <a:solidFill>
                  <a:srgbClr val="0000FF"/>
                </a:solidFill>
              </a:rPr>
              <a:t>] * D[</a:t>
            </a:r>
            <a:r>
              <a:rPr lang="en-US" sz="1800" dirty="0" err="1">
                <a:solidFill>
                  <a:srgbClr val="0000FF"/>
                </a:solidFill>
              </a:rPr>
              <a:t>i</a:t>
            </a:r>
            <a:r>
              <a:rPr lang="en-US" sz="1800" dirty="0">
                <a:solidFill>
                  <a:srgbClr val="0000FF"/>
                </a:solidFill>
              </a:rPr>
              <a:t>]</a:t>
            </a:r>
          </a:p>
          <a:p>
            <a:pPr algn="l"/>
            <a:r>
              <a:rPr lang="en-US" sz="1800" dirty="0"/>
              <a:t>}</a:t>
            </a:r>
            <a:endParaRPr lang="en-CA" sz="1800" dirty="0"/>
          </a:p>
        </p:txBody>
      </p:sp>
      <p:pic>
        <p:nvPicPr>
          <p:cNvPr id="56328" name="Picture 11" descr="hybrid_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83" r="129"/>
          <a:stretch/>
        </p:blipFill>
        <p:spPr bwMode="auto">
          <a:xfrm>
            <a:off x="533400" y="3564782"/>
            <a:ext cx="5403219" cy="268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87" name="Text Box 19"/>
          <p:cNvSpPr txBox="1">
            <a:spLocks noChangeArrowheads="1"/>
          </p:cNvSpPr>
          <p:nvPr/>
        </p:nvSpPr>
        <p:spPr bwMode="auto">
          <a:xfrm>
            <a:off x="1905000" y="4191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237588" name="Text Box 20"/>
          <p:cNvSpPr txBox="1">
            <a:spLocks noChangeArrowheads="1"/>
          </p:cNvSpPr>
          <p:nvPr/>
        </p:nvSpPr>
        <p:spPr bwMode="auto">
          <a:xfrm>
            <a:off x="1905000" y="5638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1</a:t>
            </a:r>
          </a:p>
        </p:txBody>
      </p:sp>
      <p:sp>
        <p:nvSpPr>
          <p:cNvPr id="237589" name="Text Box 21"/>
          <p:cNvSpPr txBox="1">
            <a:spLocks noChangeArrowheads="1"/>
          </p:cNvSpPr>
          <p:nvPr/>
        </p:nvSpPr>
        <p:spPr bwMode="auto">
          <a:xfrm>
            <a:off x="1593850" y="4191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</a:t>
            </a:r>
          </a:p>
        </p:txBody>
      </p:sp>
      <p:sp>
        <p:nvSpPr>
          <p:cNvPr id="237590" name="Text Box 22"/>
          <p:cNvSpPr txBox="1">
            <a:spLocks noChangeArrowheads="1"/>
          </p:cNvSpPr>
          <p:nvPr/>
        </p:nvSpPr>
        <p:spPr bwMode="auto">
          <a:xfrm>
            <a:off x="1600200" y="5638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</a:t>
            </a:r>
          </a:p>
        </p:txBody>
      </p:sp>
      <p:sp>
        <p:nvSpPr>
          <p:cNvPr id="56333" name="Text Box 23"/>
          <p:cNvSpPr txBox="1">
            <a:spLocks noChangeArrowheads="1"/>
          </p:cNvSpPr>
          <p:nvPr/>
        </p:nvSpPr>
        <p:spPr bwMode="auto">
          <a:xfrm>
            <a:off x="300038" y="3949700"/>
            <a:ext cx="276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/>
              <a:t>C</a:t>
            </a:r>
          </a:p>
        </p:txBody>
      </p:sp>
      <p:sp>
        <p:nvSpPr>
          <p:cNvPr id="56334" name="Text Box 24"/>
          <p:cNvSpPr txBox="1">
            <a:spLocks noChangeArrowheads="1"/>
          </p:cNvSpPr>
          <p:nvPr/>
        </p:nvSpPr>
        <p:spPr bwMode="auto">
          <a:xfrm>
            <a:off x="282575" y="4254500"/>
            <a:ext cx="268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/>
              <a:t>E</a:t>
            </a:r>
          </a:p>
        </p:txBody>
      </p:sp>
      <p:sp>
        <p:nvSpPr>
          <p:cNvPr id="56335" name="Text Box 25"/>
          <p:cNvSpPr txBox="1">
            <a:spLocks noChangeArrowheads="1"/>
          </p:cNvSpPr>
          <p:nvPr/>
        </p:nvSpPr>
        <p:spPr bwMode="auto">
          <a:xfrm>
            <a:off x="261938" y="5321300"/>
            <a:ext cx="276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/>
              <a:t>C</a:t>
            </a:r>
          </a:p>
        </p:txBody>
      </p:sp>
      <p:sp>
        <p:nvSpPr>
          <p:cNvPr id="56336" name="Text Box 26"/>
          <p:cNvSpPr txBox="1">
            <a:spLocks noChangeArrowheads="1"/>
          </p:cNvSpPr>
          <p:nvPr/>
        </p:nvSpPr>
        <p:spPr bwMode="auto">
          <a:xfrm>
            <a:off x="244475" y="5626100"/>
            <a:ext cx="268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/>
              <a:t>E</a:t>
            </a:r>
          </a:p>
        </p:txBody>
      </p:sp>
      <p:sp>
        <p:nvSpPr>
          <p:cNvPr id="237595" name="Text Box 27"/>
          <p:cNvSpPr txBox="1">
            <a:spLocks noChangeArrowheads="1"/>
          </p:cNvSpPr>
          <p:nvPr/>
        </p:nvSpPr>
        <p:spPr bwMode="auto">
          <a:xfrm>
            <a:off x="1289050" y="4191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4</a:t>
            </a:r>
          </a:p>
        </p:txBody>
      </p:sp>
      <p:sp>
        <p:nvSpPr>
          <p:cNvPr id="237596" name="Text Box 28"/>
          <p:cNvSpPr txBox="1">
            <a:spLocks noChangeArrowheads="1"/>
          </p:cNvSpPr>
          <p:nvPr/>
        </p:nvSpPr>
        <p:spPr bwMode="auto">
          <a:xfrm>
            <a:off x="1295400" y="56530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5</a:t>
            </a:r>
          </a:p>
        </p:txBody>
      </p:sp>
      <p:sp>
        <p:nvSpPr>
          <p:cNvPr id="237597" name="Text Box 29"/>
          <p:cNvSpPr txBox="1">
            <a:spLocks noChangeArrowheads="1"/>
          </p:cNvSpPr>
          <p:nvPr/>
        </p:nvSpPr>
        <p:spPr bwMode="auto">
          <a:xfrm>
            <a:off x="990600" y="4191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6</a:t>
            </a:r>
          </a:p>
        </p:txBody>
      </p:sp>
      <p:sp>
        <p:nvSpPr>
          <p:cNvPr id="237598" name="Text Box 30"/>
          <p:cNvSpPr txBox="1">
            <a:spLocks noChangeArrowheads="1"/>
          </p:cNvSpPr>
          <p:nvPr/>
        </p:nvSpPr>
        <p:spPr bwMode="auto">
          <a:xfrm>
            <a:off x="990600" y="5638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87" grpId="0"/>
      <p:bldP spid="237588" grpId="0"/>
      <p:bldP spid="237589" grpId="0"/>
      <p:bldP spid="237590" grpId="0"/>
      <p:bldP spid="237595" grpId="0"/>
      <p:bldP spid="237596" grpId="0"/>
      <p:bldP spid="237597" grpId="0"/>
      <p:bldP spid="2375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z="4000">
                <a:latin typeface="Garamond" charset="0"/>
                <a:ea typeface="ＭＳ Ｐゴシック" charset="0"/>
                <a:cs typeface="ＭＳ Ｐゴシック" charset="0"/>
              </a:rPr>
              <a:t>VEGAS Architecture</a:t>
            </a:r>
            <a:endParaRPr lang="en-CA" sz="400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endParaRPr lang="en-US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20" descr="vega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052513"/>
            <a:ext cx="7416800" cy="5611812"/>
          </a:xfrm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153400" cy="636587"/>
          </a:xfrm>
        </p:spPr>
        <p:txBody>
          <a:bodyPr/>
          <a:lstStyle/>
          <a:p>
            <a:pPr eaLnBrk="1" hangingPunct="1"/>
            <a:r>
              <a:rPr lang="en-CA" dirty="0">
                <a:latin typeface="Garamond" charset="0"/>
                <a:cs typeface="Arial" charset="0"/>
              </a:rPr>
              <a:t>VEGAS Architecture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58888" y="981075"/>
            <a:ext cx="3241675" cy="647700"/>
          </a:xfrm>
          <a:prstGeom prst="roundRect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84438" y="2420938"/>
            <a:ext cx="6335712" cy="4248150"/>
          </a:xfrm>
          <a:prstGeom prst="rect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1557338"/>
            <a:ext cx="17637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0070C0"/>
                </a:solidFill>
              </a:rPr>
              <a:t>Scalar Core:</a:t>
            </a:r>
          </a:p>
          <a:p>
            <a:pPr algn="ctr" eaLnBrk="1" hangingPunct="1"/>
            <a:r>
              <a:rPr lang="en-US" sz="1400" b="1">
                <a:solidFill>
                  <a:srgbClr val="0070C0"/>
                </a:solidFill>
              </a:rPr>
              <a:t>NiosII/f @ 200MHz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4508500"/>
            <a:ext cx="12588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70C0"/>
                </a:solidFill>
              </a:rPr>
              <a:t>DMA Engine &amp; External DDR2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372225" y="1484313"/>
            <a:ext cx="1835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0070C0"/>
                </a:solidFill>
              </a:rPr>
              <a:t>Vector Core:</a:t>
            </a:r>
          </a:p>
          <a:p>
            <a:pPr algn="ctr" eaLnBrk="1" hangingPunct="1"/>
            <a:r>
              <a:rPr lang="en-US" sz="1400" b="1">
                <a:solidFill>
                  <a:srgbClr val="0070C0"/>
                </a:solidFill>
              </a:rPr>
              <a:t>VEGAS @ 120MHz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547813" y="1412875"/>
            <a:ext cx="1008062" cy="3603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8" idx="1"/>
          </p:cNvCxnSpPr>
          <p:nvPr/>
        </p:nvCxnSpPr>
        <p:spPr>
          <a:xfrm rot="16200000" flipH="1">
            <a:off x="1008063" y="5049837"/>
            <a:ext cx="431800" cy="3587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2"/>
          </p:cNvCxnSpPr>
          <p:nvPr/>
        </p:nvCxnSpPr>
        <p:spPr>
          <a:xfrm rot="5400000">
            <a:off x="6480969" y="1899444"/>
            <a:ext cx="700087" cy="9175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8" idx="3"/>
            <a:endCxn id="7" idx="2"/>
          </p:cNvCxnSpPr>
          <p:nvPr/>
        </p:nvCxnSpPr>
        <p:spPr>
          <a:xfrm flipV="1">
            <a:off x="1331913" y="1628775"/>
            <a:ext cx="1547812" cy="1270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8" idx="3"/>
            <a:endCxn id="8" idx="0"/>
          </p:cNvCxnSpPr>
          <p:nvPr/>
        </p:nvCxnSpPr>
        <p:spPr>
          <a:xfrm>
            <a:off x="1331913" y="2898775"/>
            <a:ext cx="647700" cy="13223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0" y="2420938"/>
            <a:ext cx="13319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0070C0"/>
                </a:solidFill>
              </a:rPr>
              <a:t>Concurrent Execution FIFO synchronized</a:t>
            </a:r>
          </a:p>
        </p:txBody>
      </p:sp>
      <p:cxnSp>
        <p:nvCxnSpPr>
          <p:cNvPr id="32" name="Straight Arrow Connector 31"/>
          <p:cNvCxnSpPr>
            <a:stCxn id="28" idx="3"/>
          </p:cNvCxnSpPr>
          <p:nvPr/>
        </p:nvCxnSpPr>
        <p:spPr>
          <a:xfrm>
            <a:off x="1331913" y="2898775"/>
            <a:ext cx="1152525" cy="3143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476375" y="1916113"/>
            <a:ext cx="4319588" cy="50482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E91359F-BD20-AE41-AD50-08EEAF7C4828}" type="slidenum">
              <a:rPr lang="en-CA">
                <a:latin typeface="Garamond" charset="0"/>
              </a:rPr>
              <a:pPr eaLnBrk="1" hangingPunct="1"/>
              <a:t>9</a:t>
            </a:fld>
            <a:endParaRPr lang="en-CA">
              <a:latin typeface="Garamond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484438" y="2420938"/>
            <a:ext cx="6335712" cy="424815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800" b="1">
              <a:solidFill>
                <a:srgbClr val="0070C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03350" y="4221163"/>
            <a:ext cx="1152525" cy="2447925"/>
          </a:xfrm>
          <a:prstGeom prst="roundRect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51920" y="3861048"/>
            <a:ext cx="3536451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+mn-ea"/>
              </a:rPr>
              <a:t>VEGAS</a:t>
            </a:r>
          </a:p>
        </p:txBody>
      </p:sp>
    </p:spTree>
    <p:extLst>
      <p:ext uri="{BB962C8B-B14F-4D97-AF65-F5344CB8AC3E}">
        <p14:creationId xmlns:p14="http://schemas.microsoft.com/office/powerpoint/2010/main" val="30843395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/>
      <p:bldP spid="13" grpId="0"/>
      <p:bldP spid="14" grpId="0"/>
      <p:bldP spid="28" grpId="0"/>
      <p:bldP spid="38" grpId="0" animBg="1"/>
      <p:bldP spid="47" grpId="0" animBg="1"/>
      <p:bldP spid="8" grpId="0" animBg="1"/>
    </p:bldLst>
  </p:timing>
</p:sld>
</file>

<file path=ppt/theme/theme1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vel">
  <a:themeElements>
    <a:clrScheme name="1_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8851</TotalTime>
  <Words>2765</Words>
  <Application>Microsoft Macintosh PowerPoint</Application>
  <PresentationFormat>On-screen Show (4:3)</PresentationFormat>
  <Paragraphs>511</Paragraphs>
  <Slides>35</Slides>
  <Notes>11</Notes>
  <HiddenSlides>2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Level</vt:lpstr>
      <vt:lpstr>1_Level</vt:lpstr>
      <vt:lpstr>Visio</vt:lpstr>
      <vt:lpstr>VEGAS: A Soft Vector Processor</vt:lpstr>
      <vt:lpstr>Outline</vt:lpstr>
      <vt:lpstr>Motivation</vt:lpstr>
      <vt:lpstr>Overview of Vector Processing</vt:lpstr>
      <vt:lpstr>Acceleration with Vector Processing</vt:lpstr>
      <vt:lpstr>Advantages of Vector Processing</vt:lpstr>
      <vt:lpstr>Hybrid vector-SIMD</vt:lpstr>
      <vt:lpstr>VEGAS Architecture</vt:lpstr>
      <vt:lpstr>VEGAS Architecture</vt:lpstr>
      <vt:lpstr>Key Features of VEGAS</vt:lpstr>
      <vt:lpstr>Scratchpad Memory</vt:lpstr>
      <vt:lpstr>Scratchpad Memory in Action</vt:lpstr>
      <vt:lpstr>Scratchpad Memory in Action</vt:lpstr>
      <vt:lpstr>Performance</vt:lpstr>
      <vt:lpstr>Example Problems</vt:lpstr>
      <vt:lpstr>Overall Process</vt:lpstr>
      <vt:lpstr>Example #1: Vector * Constant</vt:lpstr>
      <vt:lpstr>Example #1: Vector * Constant</vt:lpstr>
      <vt:lpstr>Example #1: Vector * Constant</vt:lpstr>
      <vt:lpstr>Example #1: Vector * Constant</vt:lpstr>
      <vt:lpstr>Example #1: Vector * Constant</vt:lpstr>
      <vt:lpstr>Example #1: Vector * Constant</vt:lpstr>
      <vt:lpstr>Example #1: Vector * Constant</vt:lpstr>
      <vt:lpstr>Example #1: Vector * Constant</vt:lpstr>
      <vt:lpstr>Example: Brighten Screen</vt:lpstr>
      <vt:lpstr>Designing for VEGAS</vt:lpstr>
      <vt:lpstr>Setting up vectors/address registers</vt:lpstr>
      <vt:lpstr>Transferring data to the scratchpad</vt:lpstr>
      <vt:lpstr>Process data (part 1)</vt:lpstr>
      <vt:lpstr>Process data (part 2)</vt:lpstr>
      <vt:lpstr>Transfer back to main memory</vt:lpstr>
      <vt:lpstr>Advanced: Double buffering</vt:lpstr>
      <vt:lpstr>More advanced Features</vt:lpstr>
      <vt:lpstr>Example: Simple 5x5 Median Filtering</vt:lpstr>
      <vt:lpstr>Example: Simple 5x5 Median Filtering</vt:lpstr>
    </vt:vector>
  </TitlesOfParts>
  <Manager/>
  <Company>none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VEGAS: A Soft Vector Processor with Scratchpad Memory</dc:title>
  <dc:subject/>
  <dc:creator>Guy Lemieux</dc:creator>
  <cp:keywords/>
  <dc:description/>
  <cp:lastModifiedBy>Aaron Severance</cp:lastModifiedBy>
  <cp:revision>281</cp:revision>
  <dcterms:created xsi:type="dcterms:W3CDTF">2010-11-29T19:56:10Z</dcterms:created>
  <dcterms:modified xsi:type="dcterms:W3CDTF">2011-04-07T19:56:04Z</dcterms:modified>
  <cp:category/>
</cp:coreProperties>
</file>